
<file path=[Content_Types].xml><?xml version="1.0" encoding="utf-8"?>
<Types xmlns="http://schemas.openxmlformats.org/package/2006/content-types">
  <Default Extension="jpeg" ContentType="image/jpeg"/>
  <Default Extension="pdf" ContentType="application/pd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2"/>
    <p:sldMasterId id="2147483674" r:id="rId3"/>
    <p:sldMasterId id="2147483660" r:id="rId4"/>
    <p:sldMasterId id="2147483662" r:id="rId5"/>
    <p:sldMasterId id="2147483664" r:id="rId6"/>
    <p:sldMasterId id="2147483666" r:id="rId7"/>
    <p:sldMasterId id="2147483668" r:id="rId8"/>
    <p:sldMasterId id="2147483672" r:id="rId9"/>
    <p:sldMasterId id="2147483670" r:id="rId10"/>
    <p:sldMasterId id="2147483676" r:id="rId11"/>
  </p:sldMasterIdLst>
  <p:notesMasterIdLst>
    <p:notesMasterId r:id="rId30"/>
  </p:notesMasterIdLst>
  <p:sldIdLst>
    <p:sldId id="256" r:id="rId12"/>
    <p:sldId id="257" r:id="rId13"/>
    <p:sldId id="278" r:id="rId14"/>
    <p:sldId id="279" r:id="rId15"/>
    <p:sldId id="304"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Lst>
  <p:sldSz cx="24384000" cy="13716000"/>
  <p:notesSz cx="7315200" cy="96012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4A4A"/>
    <a:srgbClr val="009ED5"/>
    <a:srgbClr val="04397A"/>
    <a:srgbClr val="0065A2"/>
    <a:srgbClr val="C5C6BC"/>
    <a:srgbClr val="44C700"/>
    <a:srgbClr val="3CEC83"/>
    <a:srgbClr val="448589"/>
    <a:srgbClr val="00304C"/>
    <a:srgbClr val="558D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000000"/>
        </a:fontRef>
        <a:srgbClr val="000000"/>
      </a:tcTxStyle>
      <a:tcStyle>
        <a:tcBdr>
          <a:left>
            <a:ln w="25400" cap="flat">
              <a:noFill/>
              <a:miter lim="400000"/>
            </a:ln>
          </a:left>
          <a:right>
            <a:ln w="25400" cap="flat">
              <a:noFill/>
              <a:miter lim="400000"/>
            </a:ln>
          </a:right>
          <a:top>
            <a:ln w="1016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Ref idx="major">
          <a:srgbClr val="FFFFFF"/>
        </a:fontRef>
        <a:srgbClr val="FFFFFF"/>
      </a:tcTxStyle>
      <a:tcStyle>
        <a:tcBdr>
          <a:left>
            <a:ln w="25400" cap="flat">
              <a:noFill/>
              <a:miter lim="400000"/>
            </a:ln>
          </a:left>
          <a:right>
            <a:ln w="25400" cap="flat">
              <a:noFill/>
              <a:miter lim="400000"/>
            </a:ln>
          </a:right>
          <a:top>
            <a:ln w="508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1016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lastRow>
    <a:firstRow>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508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32" autoAdjust="0"/>
    <p:restoredTop sz="75325" autoAdjust="0"/>
  </p:normalViewPr>
  <p:slideViewPr>
    <p:cSldViewPr snapToGrid="0" snapToObjects="1">
      <p:cViewPr varScale="1">
        <p:scale>
          <a:sx n="25" d="100"/>
          <a:sy n="25" d="100"/>
        </p:scale>
        <p:origin x="1452" y="60"/>
      </p:cViewPr>
      <p:guideLst>
        <p:guide orient="horz" pos="4320"/>
        <p:guide pos="76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32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notesMaster" Target="notesMasters/notesMaster1.xml"/><Relationship Id="rId8" Type="http://schemas.openxmlformats.org/officeDocument/2006/relationships/slideMaster" Target="slideMasters/slideMaster8.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7D8-4E9C-875B-83F4B8E1B0F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7D8-4E9C-875B-83F4B8E1B0F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7D8-4E9C-875B-83F4B8E1B0F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7D8-4E9C-875B-83F4B8E1B0F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7D8-4E9C-875B-83F4B8E1B0F6}"/>
              </c:ext>
            </c:extLst>
          </c:dPt>
          <c:dLbls>
            <c:dLbl>
              <c:idx val="0"/>
              <c:layout>
                <c:manualLayout>
                  <c:x val="-0.21038923899123901"/>
                  <c:y val="0.19865270470419699"/>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r>
                      <a:rPr kumimoji="0" lang="en-US" sz="3600" b="0" i="0" u="none" strike="noStrike" kern="0" cap="none" spc="0" normalizeH="0" baseline="0" noProof="0" dirty="0">
                        <a:ln>
                          <a:noFill/>
                        </a:ln>
                        <a:solidFill>
                          <a:schemeClr val="bg1"/>
                        </a:solidFill>
                        <a:effectLst/>
                        <a:uLnTx/>
                        <a:uFillTx/>
                        <a:latin typeface=""/>
                        <a:sym typeface="Mark OT Light"/>
                      </a:rPr>
                      <a:t>Research</a:t>
                    </a:r>
                    <a:endParaRPr lang="en-US" sz="3600" dirty="0">
                      <a:solidFill>
                        <a:schemeClr val="bg1"/>
                      </a:solidFill>
                    </a:endParaRPr>
                  </a:p>
                </c:rich>
              </c:tx>
              <c:spPr>
                <a:noFill/>
                <a:ln>
                  <a:noFill/>
                </a:ln>
                <a:effectLst/>
              </c:sp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7D8-4E9C-875B-83F4B8E1B0F6}"/>
                </c:ext>
              </c:extLst>
            </c:dLbl>
            <c:dLbl>
              <c:idx val="1"/>
              <c:layout>
                <c:manualLayout>
                  <c:x val="-0.12952125532490599"/>
                  <c:y val="-8.2494876775665804E-2"/>
                </c:manualLayout>
              </c:layout>
              <c:tx>
                <c:rich>
                  <a:bodyPr/>
                  <a:lstStyle/>
                  <a:p>
                    <a:r>
                      <a:rPr kumimoji="0" lang="en-US" sz="3600" b="0" i="0" u="none" strike="noStrike" kern="0" cap="none" spc="0" normalizeH="0" baseline="0" noProof="0" dirty="0">
                        <a:ln>
                          <a:noFill/>
                        </a:ln>
                        <a:solidFill>
                          <a:schemeClr val="bg1"/>
                        </a:solidFill>
                        <a:effectLst/>
                        <a:uLnTx/>
                        <a:uFillTx/>
                        <a:latin typeface=""/>
                        <a:sym typeface="Mark OT Light"/>
                      </a:rPr>
                      <a:t>Postdoc</a:t>
                    </a:r>
                    <a:endParaRPr lang="en-US" sz="3600" dirty="0">
                      <a:solidFill>
                        <a:schemeClr val="bg1"/>
                      </a:solidFill>
                    </a:endParaRPr>
                  </a:p>
                </c:rich>
              </c:tx>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7D8-4E9C-875B-83F4B8E1B0F6}"/>
                </c:ext>
              </c:extLst>
            </c:dLbl>
            <c:dLbl>
              <c:idx val="2"/>
              <c:layout>
                <c:manualLayout>
                  <c:x val="-0.15583116425973301"/>
                  <c:y val="-0.13572767654425799"/>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r>
                      <a:rPr kumimoji="0" lang="en-US" sz="3600" b="0" i="0" u="none" strike="noStrike" kern="0" cap="none" spc="0" normalizeH="0" baseline="0" noProof="0" dirty="0">
                        <a:ln>
                          <a:noFill/>
                        </a:ln>
                        <a:solidFill>
                          <a:schemeClr val="bg1"/>
                        </a:solidFill>
                        <a:effectLst/>
                        <a:uLnTx/>
                        <a:uFillTx/>
                        <a:latin typeface=""/>
                        <a:sym typeface="Mark OT Light"/>
                      </a:rPr>
                      <a:t>Seminar</a:t>
                    </a:r>
                    <a:endParaRPr lang="en-US" sz="3600" dirty="0">
                      <a:solidFill>
                        <a:schemeClr val="bg1"/>
                      </a:solidFill>
                    </a:endParaRPr>
                  </a:p>
                </c:rich>
              </c:tx>
              <c:spPr>
                <a:noFill/>
                <a:ln>
                  <a:noFill/>
                </a:ln>
                <a:effectLst/>
              </c:sp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A7D8-4E9C-875B-83F4B8E1B0F6}"/>
                </c:ext>
              </c:extLst>
            </c:dLbl>
            <c:dLbl>
              <c:idx val="3"/>
              <c:layout>
                <c:manualLayout>
                  <c:x val="8.7279850004669396E-2"/>
                  <c:y val="-9.5146043434805899E-2"/>
                </c:manualLayout>
              </c:layout>
              <c:tx>
                <c:rich>
                  <a:bodyPr/>
                  <a:lstStyle/>
                  <a:p>
                    <a:r>
                      <a:rPr kumimoji="0" lang="en-US" sz="3600" b="0" i="0" u="none" strike="noStrike" kern="0" cap="none" spc="0" normalizeH="0" baseline="0" noProof="0" dirty="0">
                        <a:ln>
                          <a:noFill/>
                        </a:ln>
                        <a:solidFill>
                          <a:schemeClr val="bg1"/>
                        </a:solidFill>
                        <a:effectLst/>
                        <a:uLnTx/>
                        <a:uFillTx/>
                        <a:latin typeface=""/>
                        <a:sym typeface="Mark OT Light"/>
                      </a:rPr>
                      <a:t>Teaching</a:t>
                    </a:r>
                    <a:endParaRPr lang="en-US" sz="3600" dirty="0">
                      <a:solidFill>
                        <a:schemeClr val="bg1"/>
                      </a:solidFill>
                    </a:endParaRPr>
                  </a:p>
                </c:rich>
              </c:tx>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7D8-4E9C-875B-83F4B8E1B0F6}"/>
                </c:ext>
              </c:extLst>
            </c:dLbl>
            <c:dLbl>
              <c:idx val="4"/>
              <c:layout>
                <c:manualLayout>
                  <c:x val="0.183063266708651"/>
                  <c:y val="0.11928051010994099"/>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r>
                      <a:rPr kumimoji="0" lang="en-US" sz="3600" b="0" i="0" u="none" strike="noStrike" kern="0" cap="none" spc="0" normalizeH="0" baseline="0" noProof="0" dirty="0">
                        <a:ln>
                          <a:noFill/>
                        </a:ln>
                        <a:solidFill>
                          <a:schemeClr val="bg1"/>
                        </a:solidFill>
                        <a:effectLst/>
                        <a:uLnTx/>
                        <a:uFillTx/>
                        <a:latin typeface=""/>
                        <a:sym typeface="Mark OT Light"/>
                      </a:rPr>
                      <a:t>Teaching/</a:t>
                    </a:r>
                  </a:p>
                  <a:p>
                    <a:pPr>
                      <a:defRPr sz="1197" b="0" i="0" u="none" strike="noStrike" kern="1200" baseline="0">
                        <a:solidFill>
                          <a:schemeClr val="bg1"/>
                        </a:solidFill>
                        <a:latin typeface="+mn-lt"/>
                        <a:ea typeface="+mn-ea"/>
                        <a:cs typeface="+mn-cs"/>
                      </a:defRPr>
                    </a:pPr>
                    <a:r>
                      <a:rPr kumimoji="0" lang="en-US" sz="3600" b="0" i="0" u="none" strike="noStrike" kern="0" cap="none" spc="0" normalizeH="0" baseline="0" noProof="0" dirty="0">
                        <a:ln>
                          <a:noFill/>
                        </a:ln>
                        <a:solidFill>
                          <a:schemeClr val="bg1"/>
                        </a:solidFill>
                        <a:effectLst/>
                        <a:uLnTx/>
                        <a:uFillTx/>
                        <a:latin typeface=""/>
                        <a:sym typeface="Mark OT Light"/>
                      </a:rPr>
                      <a:t>Research</a:t>
                    </a:r>
                    <a:endParaRPr lang="en-US" sz="3600" dirty="0">
                      <a:solidFill>
                        <a:schemeClr val="bg1"/>
                      </a:solidFill>
                    </a:endParaRPr>
                  </a:p>
                </c:rich>
              </c:tx>
              <c:spPr>
                <a:noFill/>
                <a:ln>
                  <a:noFill/>
                </a:ln>
                <a:effectLst/>
              </c:spPr>
              <c:dLblPos val="bestFit"/>
              <c:showLegendKey val="0"/>
              <c:showVal val="1"/>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A7D8-4E9C-875B-83F4B8E1B0F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val>
            <c:numRef>
              <c:f>Sheet1!$B$1:$B$5</c:f>
              <c:numCache>
                <c:formatCode>General</c:formatCode>
                <c:ptCount val="5"/>
                <c:pt idx="0">
                  <c:v>229</c:v>
                </c:pt>
                <c:pt idx="1">
                  <c:v>68</c:v>
                </c:pt>
                <c:pt idx="2">
                  <c:v>75</c:v>
                </c:pt>
                <c:pt idx="3">
                  <c:v>145</c:v>
                </c:pt>
                <c:pt idx="4">
                  <c:v>320</c:v>
                </c:pt>
              </c:numCache>
            </c:numRef>
          </c:val>
          <c:extLst>
            <c:ext xmlns:c16="http://schemas.microsoft.com/office/drawing/2014/chart" uri="{C3380CC4-5D6E-409C-BE32-E72D297353CC}">
              <c16:uniqueId val="{0000000A-A7D8-4E9C-875B-83F4B8E1B0F6}"/>
            </c:ext>
          </c:extLst>
        </c:ser>
        <c:dLbls>
          <c:showLegendKey val="0"/>
          <c:showVal val="0"/>
          <c:showCatName val="0"/>
          <c:showSerName val="0"/>
          <c:showPercent val="1"/>
          <c:showBubbleSize val="0"/>
          <c:showLeaderLines val="0"/>
        </c:dLbls>
        <c:firstSliceAng val="0"/>
      </c:pieChart>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0" name="Shape 110"/>
          <p:cNvSpPr>
            <a:spLocks noGrp="1" noRot="1" noChangeAspect="1"/>
          </p:cNvSpPr>
          <p:nvPr>
            <p:ph type="sldImg"/>
          </p:nvPr>
        </p:nvSpPr>
        <p:spPr>
          <a:xfrm>
            <a:off x="457200" y="720725"/>
            <a:ext cx="6400800" cy="3600450"/>
          </a:xfrm>
          <a:prstGeom prst="rect">
            <a:avLst/>
          </a:prstGeom>
        </p:spPr>
        <p:txBody>
          <a:bodyPr lIns="96661" tIns="48331" rIns="96661" bIns="48331"/>
          <a:lstStyle/>
          <a:p>
            <a:endParaRPr/>
          </a:p>
        </p:txBody>
      </p:sp>
      <p:sp>
        <p:nvSpPr>
          <p:cNvPr id="111" name="Shape 111"/>
          <p:cNvSpPr>
            <a:spLocks noGrp="1"/>
          </p:cNvSpPr>
          <p:nvPr>
            <p:ph type="body" sz="quarter" idx="1"/>
          </p:nvPr>
        </p:nvSpPr>
        <p:spPr>
          <a:xfrm>
            <a:off x="975360" y="4560570"/>
            <a:ext cx="5364480" cy="4320540"/>
          </a:xfrm>
          <a:prstGeom prst="rect">
            <a:avLst/>
          </a:prstGeom>
        </p:spPr>
        <p:txBody>
          <a:bodyPr lIns="96661" tIns="48331" rIns="96661" bIns="48331"/>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j-lt"/>
        <a:ea typeface="+mj-ea"/>
        <a:cs typeface="+mj-cs"/>
        <a:sym typeface="Calibri"/>
      </a:defRPr>
    </a:lvl1pPr>
    <a:lvl2pPr indent="228600" defTabSz="1828800" latinLnBrk="0">
      <a:defRPr sz="2400">
        <a:latin typeface="+mj-lt"/>
        <a:ea typeface="+mj-ea"/>
        <a:cs typeface="+mj-cs"/>
        <a:sym typeface="Calibri"/>
      </a:defRPr>
    </a:lvl2pPr>
    <a:lvl3pPr indent="457200" defTabSz="1828800" latinLnBrk="0">
      <a:defRPr sz="2400">
        <a:latin typeface="+mj-lt"/>
        <a:ea typeface="+mj-ea"/>
        <a:cs typeface="+mj-cs"/>
        <a:sym typeface="Calibri"/>
      </a:defRPr>
    </a:lvl3pPr>
    <a:lvl4pPr indent="685800" defTabSz="1828800" latinLnBrk="0">
      <a:defRPr sz="2400">
        <a:latin typeface="+mj-lt"/>
        <a:ea typeface="+mj-ea"/>
        <a:cs typeface="+mj-cs"/>
        <a:sym typeface="Calibri"/>
      </a:defRPr>
    </a:lvl4pPr>
    <a:lvl5pPr indent="914400" defTabSz="1828800" latinLnBrk="0">
      <a:defRPr sz="2400">
        <a:latin typeface="+mj-lt"/>
        <a:ea typeface="+mj-ea"/>
        <a:cs typeface="+mj-cs"/>
        <a:sym typeface="Calibri"/>
      </a:defRPr>
    </a:lvl5pPr>
    <a:lvl6pPr indent="1143000" defTabSz="1828800" latinLnBrk="0">
      <a:defRPr sz="2400">
        <a:latin typeface="+mj-lt"/>
        <a:ea typeface="+mj-ea"/>
        <a:cs typeface="+mj-cs"/>
        <a:sym typeface="Calibri"/>
      </a:defRPr>
    </a:lvl6pPr>
    <a:lvl7pPr indent="1371600" defTabSz="1828800" latinLnBrk="0">
      <a:defRPr sz="2400">
        <a:latin typeface="+mj-lt"/>
        <a:ea typeface="+mj-ea"/>
        <a:cs typeface="+mj-cs"/>
        <a:sym typeface="Calibri"/>
      </a:defRPr>
    </a:lvl7pPr>
    <a:lvl8pPr indent="1600200" defTabSz="1828800" latinLnBrk="0">
      <a:defRPr sz="2400">
        <a:latin typeface="+mj-lt"/>
        <a:ea typeface="+mj-ea"/>
        <a:cs typeface="+mj-cs"/>
        <a:sym typeface="Calibri"/>
      </a:defRPr>
    </a:lvl8pPr>
    <a:lvl9pPr indent="1828800" defTabSz="1828800" latinLnBrk="0">
      <a:defRPr sz="24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ies.org/program/outreach-lecturing-fund"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cies.org/fulbright-scholars?field_scholar_type_tid%5B0%5D=2&amp;field_first_name_value&amp;field_last_name_value&amp;field_field_of_study_term_tid=All&amp;field_academic_year_tid%5B0%5D=5186&amp;title&amp;field_project_title_value&amp;title_1&amp;field_grant_dates_value%5Bvalue%5D%5Bdate%5D=&amp;field_grant_dates_value2%5Bvalue%5D%5Bdate%5D="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349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solidFill>
                <a:schemeClr val="tx1"/>
              </a:solidFill>
            </a:endParaRPr>
          </a:p>
        </p:txBody>
      </p:sp>
    </p:spTree>
    <p:extLst>
      <p:ext uri="{BB962C8B-B14F-4D97-AF65-F5344CB8AC3E}">
        <p14:creationId xmlns:p14="http://schemas.microsoft.com/office/powerpoint/2010/main" val="1353876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b="1" dirty="0">
                <a:solidFill>
                  <a:schemeClr val="tx1"/>
                </a:solidFill>
              </a:rPr>
              <a:t>We do not want you to discuss specific details about awards because every single award is different.</a:t>
            </a:r>
            <a:r>
              <a:rPr lang="en-US" sz="1300" dirty="0">
                <a:solidFill>
                  <a:schemeClr val="tx1"/>
                </a:solidFill>
              </a:rPr>
              <a:t>  However, we would like for you to overview </a:t>
            </a:r>
            <a:r>
              <a:rPr lang="en-US" sz="1300" u="sng" dirty="0">
                <a:solidFill>
                  <a:schemeClr val="tx1"/>
                </a:solidFill>
              </a:rPr>
              <a:t>the kind of information </a:t>
            </a:r>
            <a:r>
              <a:rPr lang="en-US" sz="1300" dirty="0">
                <a:solidFill>
                  <a:schemeClr val="tx1"/>
                </a:solidFill>
              </a:rPr>
              <a:t>they will find in each award description.</a:t>
            </a:r>
          </a:p>
          <a:p>
            <a:endParaRPr lang="en-US" sz="1300" dirty="0">
              <a:solidFill>
                <a:schemeClr val="tx1"/>
              </a:solidFill>
            </a:endParaRPr>
          </a:p>
          <a:p>
            <a:r>
              <a:rPr lang="en-US" sz="1300" dirty="0">
                <a:solidFill>
                  <a:schemeClr val="tx1"/>
                </a:solidFill>
              </a:rPr>
              <a:t>EVERY AWARD contains 4 parts: </a:t>
            </a:r>
          </a:p>
          <a:p>
            <a:pPr marL="679586" indent="-679586">
              <a:buFont typeface="Arial" panose="020B0604020202020204" pitchFamily="34" charset="0"/>
              <a:buChar char="•"/>
            </a:pPr>
            <a:r>
              <a:rPr lang="en-US" sz="1300" dirty="0">
                <a:solidFill>
                  <a:schemeClr val="tx1"/>
                </a:solidFill>
              </a:rPr>
              <a:t>award details</a:t>
            </a:r>
          </a:p>
          <a:p>
            <a:pPr marL="679586" indent="-679586">
              <a:buFont typeface="Arial" panose="020B0604020202020204" pitchFamily="34" charset="0"/>
              <a:buChar char="•"/>
            </a:pPr>
            <a:r>
              <a:rPr lang="en-US" sz="1300" dirty="0">
                <a:solidFill>
                  <a:schemeClr val="tx1"/>
                </a:solidFill>
              </a:rPr>
              <a:t>award requirements</a:t>
            </a:r>
          </a:p>
          <a:p>
            <a:pPr marL="679586" indent="-679586">
              <a:buFont typeface="Arial" panose="020B0604020202020204" pitchFamily="34" charset="0"/>
              <a:buChar char="•"/>
            </a:pPr>
            <a:r>
              <a:rPr lang="en-US" sz="1300" dirty="0">
                <a:solidFill>
                  <a:schemeClr val="tx1"/>
                </a:solidFill>
              </a:rPr>
              <a:t>award benefits</a:t>
            </a:r>
          </a:p>
          <a:p>
            <a:pPr marL="679586" indent="-679586">
              <a:buFont typeface="Arial" panose="020B0604020202020204" pitchFamily="34" charset="0"/>
              <a:buChar char="•"/>
            </a:pPr>
            <a:r>
              <a:rPr lang="en-US" sz="1300" dirty="0">
                <a:solidFill>
                  <a:schemeClr val="tx1"/>
                </a:solidFill>
              </a:rPr>
              <a:t>country/area overview</a:t>
            </a:r>
          </a:p>
          <a:p>
            <a:pPr marL="679586" indent="-679586">
              <a:buFont typeface="Arial" panose="020B0604020202020204" pitchFamily="34" charset="0"/>
              <a:buChar char="•"/>
            </a:pPr>
            <a:endParaRPr lang="en-US" sz="1300" dirty="0">
              <a:solidFill>
                <a:schemeClr val="tx1"/>
              </a:solidFill>
            </a:endParaRPr>
          </a:p>
          <a:p>
            <a:r>
              <a:rPr lang="en-US" sz="1300" dirty="0">
                <a:solidFill>
                  <a:schemeClr val="tx1"/>
                </a:solidFill>
              </a:rPr>
              <a:t>Potential applicants should carefully read the information on </a:t>
            </a:r>
            <a:r>
              <a:rPr lang="en-US" sz="1300" b="1" dirty="0">
                <a:solidFill>
                  <a:schemeClr val="tx1"/>
                </a:solidFill>
              </a:rPr>
              <a:t>EVERY</a:t>
            </a:r>
            <a:r>
              <a:rPr lang="en-US" sz="1300" dirty="0">
                <a:solidFill>
                  <a:schemeClr val="tx1"/>
                </a:solidFill>
              </a:rPr>
              <a:t> tab to understand the award completely.</a:t>
            </a:r>
          </a:p>
          <a:p>
            <a:endParaRPr lang="en-US" sz="1300" dirty="0">
              <a:solidFill>
                <a:schemeClr val="tx1"/>
              </a:solidFill>
            </a:endParaRPr>
          </a:p>
          <a:p>
            <a:pPr defTabSz="1932941">
              <a:defRPr/>
            </a:pPr>
            <a:r>
              <a:rPr lang="en-US" sz="1300" dirty="0">
                <a:solidFill>
                  <a:schemeClr val="tx1"/>
                </a:solidFill>
              </a:rPr>
              <a:t>Please encourage them to pay specific attention to the “Award Requirements” tab.  This provides very important information about eligibility (e.g., language proficiency requirements and career status) and whether a letter of invitation is required or not.  Again, </a:t>
            </a:r>
            <a:r>
              <a:rPr lang="en-US" sz="1300" b="1" dirty="0">
                <a:solidFill>
                  <a:schemeClr val="tx1"/>
                </a:solidFill>
              </a:rPr>
              <a:t>I would encourage you to not answer specific questions about any award requirements </a:t>
            </a:r>
            <a:r>
              <a:rPr lang="en-US" sz="1300" dirty="0">
                <a:solidFill>
                  <a:schemeClr val="tx1"/>
                </a:solidFill>
              </a:rPr>
              <a:t>because they differ in many awards.  However, remind the audience to consult the “Award Requirements” tab and reach out to the Fulbright office if they have any questions or need clarification.</a:t>
            </a:r>
          </a:p>
        </p:txBody>
      </p:sp>
    </p:spTree>
    <p:extLst>
      <p:ext uri="{BB962C8B-B14F-4D97-AF65-F5344CB8AC3E}">
        <p14:creationId xmlns:p14="http://schemas.microsoft.com/office/powerpoint/2010/main" val="616478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3624459">
              <a:defRPr/>
            </a:pPr>
            <a:r>
              <a:rPr lang="en-US" sz="1900" dirty="0">
                <a:solidFill>
                  <a:schemeClr val="tx1"/>
                </a:solidFill>
              </a:rPr>
              <a:t>For this slide, it is important to stress that the Fulbright program is an international exchange program.  The advancement of our mission of fostering mutual understanding between nations, advancing knowledge across communities, and improving lives around the world is the heart of Fulbright.  This must come through in the project statement.</a:t>
            </a:r>
          </a:p>
        </p:txBody>
      </p:sp>
    </p:spTree>
    <p:extLst>
      <p:ext uri="{BB962C8B-B14F-4D97-AF65-F5344CB8AC3E}">
        <p14:creationId xmlns:p14="http://schemas.microsoft.com/office/powerpoint/2010/main" val="2627498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3624459">
              <a:defRPr/>
            </a:pPr>
            <a:r>
              <a:rPr lang="en-US" sz="1900" dirty="0">
                <a:solidFill>
                  <a:schemeClr val="tx1"/>
                </a:solidFill>
              </a:rPr>
              <a:t>This is the general timeline for awards. Make sure the applicants understand that they need to apply 1 academic year before their hope to go abroad.</a:t>
            </a:r>
          </a:p>
        </p:txBody>
      </p:sp>
    </p:spTree>
    <p:extLst>
      <p:ext uri="{BB962C8B-B14F-4D97-AF65-F5344CB8AC3E}">
        <p14:creationId xmlns:p14="http://schemas.microsoft.com/office/powerpoint/2010/main" val="874629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1933224">
              <a:defRPr/>
            </a:pPr>
            <a:endParaRPr lang="en-US" dirty="0"/>
          </a:p>
        </p:txBody>
      </p:sp>
    </p:spTree>
    <p:extLst>
      <p:ext uri="{BB962C8B-B14F-4D97-AF65-F5344CB8AC3E}">
        <p14:creationId xmlns:p14="http://schemas.microsoft.com/office/powerpoint/2010/main" val="3214954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362427" indent="-362427" defTabSz="1932941">
              <a:buFont typeface="Arial" panose="020B0604020202020204" pitchFamily="34" charset="0"/>
              <a:buChar char="•"/>
            </a:pPr>
            <a:r>
              <a:rPr lang="en-US" sz="1900" dirty="0">
                <a:solidFill>
                  <a:schemeClr val="tx1"/>
                </a:solidFill>
              </a:rPr>
              <a:t>Open to international education professionals and higher education administrators</a:t>
            </a:r>
          </a:p>
          <a:p>
            <a:pPr marL="362427" indent="-362427" defTabSz="1932941">
              <a:buFont typeface="Arial" panose="020B0604020202020204" pitchFamily="34" charset="0"/>
              <a:buChar char="•"/>
            </a:pPr>
            <a:r>
              <a:rPr lang="en-US" sz="1900" dirty="0">
                <a:solidFill>
                  <a:schemeClr val="tx1"/>
                </a:solidFill>
              </a:rPr>
              <a:t>Seminars approximately 2 weeks</a:t>
            </a:r>
          </a:p>
          <a:p>
            <a:pPr marL="362427" indent="-362427" defTabSz="1932941">
              <a:buFont typeface="Arial" panose="020B0604020202020204" pitchFamily="34" charset="0"/>
              <a:buChar char="•"/>
            </a:pPr>
            <a:r>
              <a:rPr lang="en-US" sz="1900" dirty="0">
                <a:solidFill>
                  <a:schemeClr val="tx1"/>
                </a:solidFill>
              </a:rPr>
              <a:t>Provide opportunity to learn about another country’s higher education system</a:t>
            </a:r>
          </a:p>
          <a:p>
            <a:pPr marL="362427" indent="-362427" defTabSz="1932941">
              <a:buFont typeface="Arial" panose="020B0604020202020204" pitchFamily="34" charset="0"/>
              <a:buChar char="•"/>
            </a:pPr>
            <a:r>
              <a:rPr lang="en-US" sz="1900" dirty="0">
                <a:solidFill>
                  <a:schemeClr val="tx1"/>
                </a:solidFill>
              </a:rPr>
              <a:t>Allow you to establish a network of U.S. and international colleagues in the field of international education</a:t>
            </a:r>
          </a:p>
        </p:txBody>
      </p:sp>
    </p:spTree>
    <p:extLst>
      <p:ext uri="{BB962C8B-B14F-4D97-AF65-F5344CB8AC3E}">
        <p14:creationId xmlns:p14="http://schemas.microsoft.com/office/powerpoint/2010/main" val="3956656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solidFill>
                  <a:schemeClr val="tx1"/>
                </a:solidFill>
              </a:rPr>
              <a:t>SIR – The Fulbright Scholar-in-Residence (S-I-R) Program assists U.S. higher education institutions in expanding programs of academic exchange, by supporting non-U.S. scholars through grants for teaching at institutions that might not have a strong international component and/or serve minority audiences. Both the U.S. institution and the scholar grantee benefit from this experience.</a:t>
            </a:r>
          </a:p>
          <a:p>
            <a:endParaRPr lang="en-US" sz="1300" dirty="0">
              <a:solidFill>
                <a:schemeClr val="tx1"/>
              </a:solidFill>
            </a:endParaRPr>
          </a:p>
          <a:p>
            <a:r>
              <a:rPr lang="en-US" sz="1300" dirty="0">
                <a:solidFill>
                  <a:schemeClr val="tx1"/>
                </a:solidFill>
              </a:rPr>
              <a:t>OLF – The Outreach Lecturing Fund (OLF) provides funding for campuses to host </a:t>
            </a:r>
            <a:r>
              <a:rPr lang="en-US" sz="1300" b="1" dirty="0">
                <a:solidFill>
                  <a:schemeClr val="tx1"/>
                </a:solidFill>
                <a:hlinkClick r:id="rId3">
                  <a:extLst>
                    <a:ext uri="{A12FA001-AC4F-418D-AE19-62706E023703}">
                      <ahyp:hlinkClr xmlns:ahyp="http://schemas.microsoft.com/office/drawing/2018/hyperlinkcolor" val="tx"/>
                    </a:ext>
                  </a:extLst>
                </a:hlinkClick>
              </a:rPr>
              <a:t>Fulbright Visiting Scholars</a:t>
            </a:r>
            <a:r>
              <a:rPr lang="en-US" sz="1300" dirty="0">
                <a:solidFill>
                  <a:schemeClr val="tx1"/>
                </a:solidFill>
              </a:rPr>
              <a:t>, already in the United States, for short-term speaking engagements. To see a list of current Visiting Scholars in the U.S. please visit our </a:t>
            </a:r>
            <a:r>
              <a:rPr lang="en-US" sz="1300" b="1" dirty="0">
                <a:solidFill>
                  <a:schemeClr val="tx1"/>
                </a:solidFill>
                <a:hlinkClick r:id="rId4">
                  <a:extLst>
                    <a:ext uri="{A12FA001-AC4F-418D-AE19-62706E023703}">
                      <ahyp:hlinkClr xmlns:ahyp="http://schemas.microsoft.com/office/drawing/2018/hyperlinkcolor" val="tx"/>
                    </a:ext>
                  </a:extLst>
                </a:hlinkClick>
              </a:rPr>
              <a:t>Scholar Directory</a:t>
            </a:r>
            <a:r>
              <a:rPr lang="en-US" sz="1300" dirty="0">
                <a:solidFill>
                  <a:schemeClr val="tx1"/>
                </a:solidFill>
              </a:rPr>
              <a:t>.</a:t>
            </a:r>
            <a:r>
              <a:rPr lang="en-US" sz="1300" b="1" dirty="0">
                <a:solidFill>
                  <a:schemeClr val="tx1"/>
                </a:solidFill>
              </a:rPr>
              <a:t> </a:t>
            </a:r>
            <a:r>
              <a:rPr lang="en-US" sz="1300" dirty="0">
                <a:solidFill>
                  <a:schemeClr val="tx1"/>
                </a:solidFill>
              </a:rPr>
              <a:t>The OLF travel award is designed to enrich both institutions and Visiting Scholars through lectures that will promote academic disciplines and cultural understanding. </a:t>
            </a:r>
          </a:p>
          <a:p>
            <a:endParaRPr lang="en-US" sz="1300" dirty="0">
              <a:solidFill>
                <a:schemeClr val="tx1"/>
              </a:solidFill>
            </a:endParaRPr>
          </a:p>
          <a:p>
            <a:pPr defTabSz="3624459">
              <a:defRPr/>
            </a:pPr>
            <a:r>
              <a:rPr lang="en-US" sz="1300" kern="1200" dirty="0">
                <a:solidFill>
                  <a:schemeClr val="tx1"/>
                </a:solidFill>
              </a:rPr>
              <a:t>FLTA - The Fulbright Foreign Language Teaching Assistant (FLTA) Program supports language assistantships at universities and colleges throughout the U.S., providing institutions with an opportunity to enhance their language programming and expose students to native speakers who bring an energetic, up-to-date cultural component to the foreign language classroom as well as student life at a campus in general.</a:t>
            </a:r>
            <a:endParaRPr lang="en-US" sz="1300" dirty="0">
              <a:solidFill>
                <a:schemeClr val="tx1"/>
              </a:solidFill>
            </a:endParaRPr>
          </a:p>
        </p:txBody>
      </p:sp>
    </p:spTree>
    <p:extLst>
      <p:ext uri="{BB962C8B-B14F-4D97-AF65-F5344CB8AC3E}">
        <p14:creationId xmlns:p14="http://schemas.microsoft.com/office/powerpoint/2010/main" val="1261742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1932941">
              <a:defRPr/>
            </a:pPr>
            <a:r>
              <a:rPr lang="en-US" sz="1300" dirty="0">
                <a:solidFill>
                  <a:schemeClr val="tx1"/>
                </a:solidFill>
              </a:rPr>
              <a:t>This slide should be a basic overview of the wide variety of “Fulbright” programs, administered by IIE or other DOS partners.  You do not need to be an expert on each of these programs, but I included a sentence or so below about each so you can be informed.  Please encourage the audience to reach out using the appropriate email to ask further questions.</a:t>
            </a:r>
          </a:p>
          <a:p>
            <a:pPr defTabSz="1932941">
              <a:defRPr/>
            </a:pPr>
            <a:endParaRPr lang="en-US" sz="1300" b="1" dirty="0">
              <a:solidFill>
                <a:schemeClr val="tx1"/>
              </a:solidFill>
            </a:endParaRPr>
          </a:p>
          <a:p>
            <a:pPr defTabSz="1932941">
              <a:defRPr/>
            </a:pPr>
            <a:r>
              <a:rPr lang="en-US" sz="1300" b="1" dirty="0">
                <a:solidFill>
                  <a:schemeClr val="tx1"/>
                </a:solidFill>
              </a:rPr>
              <a:t>U.S. Scholars</a:t>
            </a:r>
          </a:p>
          <a:p>
            <a:pPr defTabSz="1932941">
              <a:defRPr/>
            </a:pPr>
            <a:endParaRPr lang="en-US" sz="1300" u="sng" dirty="0">
              <a:solidFill>
                <a:schemeClr val="tx1"/>
              </a:solidFill>
            </a:endParaRPr>
          </a:p>
          <a:p>
            <a:pPr defTabSz="1932941">
              <a:defRPr/>
            </a:pPr>
            <a:r>
              <a:rPr lang="en-US" sz="1300" u="sng" dirty="0">
                <a:solidFill>
                  <a:schemeClr val="tx1"/>
                </a:solidFill>
              </a:rPr>
              <a:t>Arctic Initiative</a:t>
            </a:r>
            <a:r>
              <a:rPr lang="en-US" sz="1300" dirty="0">
                <a:solidFill>
                  <a:schemeClr val="tx1"/>
                </a:solidFill>
              </a:rPr>
              <a:t> - The Fulbright Arctic Initiative creates a network to stimulate international scientific collaboration on Arctic issues while increasing mutual understanding between people of the United States and the people of other countries.  Using a collaborative model to translate theory into practice, program participants address public-policy research questions relevant to Arctic nations’ shared challenges and opportunities.</a:t>
            </a:r>
          </a:p>
          <a:p>
            <a:pPr defTabSz="1932941">
              <a:defRPr/>
            </a:pPr>
            <a:endParaRPr lang="en-US" sz="1300" u="sng" dirty="0">
              <a:solidFill>
                <a:schemeClr val="tx1"/>
              </a:solidFill>
            </a:endParaRPr>
          </a:p>
          <a:p>
            <a:pPr defTabSz="1932941">
              <a:defRPr/>
            </a:pPr>
            <a:r>
              <a:rPr lang="en-US" sz="1300" u="sng" dirty="0">
                <a:solidFill>
                  <a:schemeClr val="tx1"/>
                </a:solidFill>
              </a:rPr>
              <a:t>Fulbright-Hays Group Projects Abroad Program</a:t>
            </a:r>
            <a:r>
              <a:rPr lang="en-US" sz="1300" dirty="0">
                <a:solidFill>
                  <a:schemeClr val="tx1"/>
                </a:solidFill>
              </a:rPr>
              <a:t> - Funding to spend time in a foreign country or region acquiring resource materials for curriculum development in modern foreign languages or area studies programs </a:t>
            </a:r>
          </a:p>
          <a:p>
            <a:pPr defTabSz="1932941">
              <a:defRPr/>
            </a:pPr>
            <a:endParaRPr lang="en-US" sz="1300" dirty="0">
              <a:solidFill>
                <a:schemeClr val="tx1"/>
              </a:solidFill>
            </a:endParaRPr>
          </a:p>
          <a:p>
            <a:pPr defTabSz="1932941">
              <a:defRPr/>
            </a:pPr>
            <a:r>
              <a:rPr lang="en-US" sz="1300" u="sng" dirty="0">
                <a:solidFill>
                  <a:schemeClr val="tx1"/>
                </a:solidFill>
              </a:rPr>
              <a:t>Fulbright Specialist</a:t>
            </a:r>
            <a:r>
              <a:rPr lang="en-US" sz="1300" dirty="0">
                <a:solidFill>
                  <a:schemeClr val="tx1"/>
                </a:solidFill>
              </a:rPr>
              <a:t> - The Fulbright Specialist Program is a unique opportunity for U.S. academics and established professionals to engage in two- to six-week, project-based exchanges at host institutions across the globe.</a:t>
            </a:r>
          </a:p>
          <a:p>
            <a:pPr defTabSz="1932941">
              <a:defRPr/>
            </a:pPr>
            <a:endParaRPr lang="en-US" sz="1300" u="sng" dirty="0">
              <a:solidFill>
                <a:schemeClr val="tx1"/>
              </a:solidFill>
            </a:endParaRPr>
          </a:p>
          <a:p>
            <a:pPr defTabSz="1932941">
              <a:defRPr/>
            </a:pPr>
            <a:r>
              <a:rPr lang="en-US" sz="1300" b="1" dirty="0">
                <a:solidFill>
                  <a:schemeClr val="tx1"/>
                </a:solidFill>
              </a:rPr>
              <a:t>U.S. Students</a:t>
            </a:r>
          </a:p>
          <a:p>
            <a:pPr defTabSz="1932941">
              <a:defRPr/>
            </a:pPr>
            <a:endParaRPr lang="en-US" sz="1300" dirty="0">
              <a:solidFill>
                <a:schemeClr val="tx1"/>
              </a:solidFill>
            </a:endParaRPr>
          </a:p>
          <a:p>
            <a:pPr>
              <a:defRPr>
                <a:solidFill>
                  <a:srgbClr val="FAFFF8"/>
                </a:solidFill>
                <a:latin typeface="Mark OT Light"/>
                <a:ea typeface="Mark OT Light"/>
                <a:cs typeface="Mark OT Light"/>
                <a:sym typeface="Mark OT Light"/>
              </a:defRPr>
            </a:pPr>
            <a:r>
              <a:rPr lang="en-US" sz="1300" u="sng" dirty="0">
                <a:solidFill>
                  <a:schemeClr val="tx1"/>
                </a:solidFill>
              </a:rPr>
              <a:t>ETA</a:t>
            </a:r>
            <a:r>
              <a:rPr lang="en-US" sz="1300" dirty="0">
                <a:solidFill>
                  <a:schemeClr val="tx1"/>
                </a:solidFill>
              </a:rPr>
              <a:t> - Places grantees in schools overseas to supplement local English language instruction and to provide a native speaker presence in the classrooms</a:t>
            </a:r>
          </a:p>
          <a:p>
            <a:pPr>
              <a:defRPr>
                <a:solidFill>
                  <a:srgbClr val="FAFFF8"/>
                </a:solidFill>
                <a:latin typeface="Mark OT Light"/>
                <a:ea typeface="Mark OT Light"/>
                <a:cs typeface="Mark OT Light"/>
                <a:sym typeface="Mark OT Light"/>
              </a:defRPr>
            </a:pPr>
            <a:endParaRPr lang="en-US" sz="1300" dirty="0">
              <a:solidFill>
                <a:schemeClr val="tx1"/>
              </a:solidFill>
            </a:endParaRPr>
          </a:p>
          <a:p>
            <a:pPr defTabSz="1932941">
              <a:defRPr/>
            </a:pPr>
            <a:r>
              <a:rPr lang="en-US" sz="1300" u="sng" dirty="0">
                <a:solidFill>
                  <a:schemeClr val="tx1"/>
                </a:solidFill>
              </a:rPr>
              <a:t>Fulbright-Hays Doctoral Dissertation Research Abroad Program</a:t>
            </a:r>
            <a:r>
              <a:rPr lang="en-US" sz="1300" dirty="0">
                <a:solidFill>
                  <a:schemeClr val="tx1"/>
                </a:solidFill>
              </a:rPr>
              <a:t> - Funding for individual doctoral students who conduct research in other countries in modern foreign languages and area studies for periods of six to 12 months</a:t>
            </a:r>
          </a:p>
          <a:p>
            <a:endParaRPr lang="en-US" sz="1300" dirty="0">
              <a:solidFill>
                <a:schemeClr val="tx1"/>
              </a:solidFill>
            </a:endParaRPr>
          </a:p>
          <a:p>
            <a:r>
              <a:rPr lang="en-US" sz="1300" u="sng" dirty="0">
                <a:solidFill>
                  <a:schemeClr val="tx1"/>
                </a:solidFill>
              </a:rPr>
              <a:t>Fulbright U.S. Student Program</a:t>
            </a:r>
            <a:r>
              <a:rPr lang="en-US" sz="1300" dirty="0">
                <a:solidFill>
                  <a:schemeClr val="tx1"/>
                </a:solidFill>
              </a:rPr>
              <a:t> - Recent graduates, post-graduate candidates through dissertation level, developing professionals and artists to study and research abroad</a:t>
            </a:r>
          </a:p>
          <a:p>
            <a:endParaRPr lang="en-US" sz="1300" u="sng" dirty="0">
              <a:solidFill>
                <a:schemeClr val="tx1"/>
              </a:solidFill>
            </a:endParaRPr>
          </a:p>
          <a:p>
            <a:r>
              <a:rPr lang="en-US" sz="1300" b="1" dirty="0">
                <a:solidFill>
                  <a:schemeClr val="tx1"/>
                </a:solidFill>
              </a:rPr>
              <a:t>U.S. Teachers</a:t>
            </a:r>
          </a:p>
          <a:p>
            <a:endParaRPr lang="en-US" sz="1300" dirty="0">
              <a:solidFill>
                <a:schemeClr val="tx1"/>
              </a:solidFill>
            </a:endParaRPr>
          </a:p>
          <a:p>
            <a:pPr defTabSz="1932941">
              <a:defRPr/>
            </a:pPr>
            <a:r>
              <a:rPr lang="en-US" sz="1300" u="sng" dirty="0">
                <a:solidFill>
                  <a:schemeClr val="tx1"/>
                </a:solidFill>
              </a:rPr>
              <a:t>Fulbright Distinguished Award in Teaching Program</a:t>
            </a:r>
            <a:r>
              <a:rPr lang="en-US" sz="1300" dirty="0">
                <a:solidFill>
                  <a:schemeClr val="tx1"/>
                </a:solidFill>
              </a:rPr>
              <a:t> - K-12 educators can take part in a three-to six-month professional development experience abroad, pursue individual inquiry projects, take courses at a host university, and collaborate with colleagues on best educational practices</a:t>
            </a:r>
          </a:p>
          <a:p>
            <a:pPr defTabSz="1932941">
              <a:defRPr/>
            </a:pPr>
            <a:endParaRPr lang="en-US" sz="1300" dirty="0">
              <a:solidFill>
                <a:schemeClr val="tx1"/>
              </a:solidFill>
            </a:endParaRPr>
          </a:p>
          <a:p>
            <a:pPr defTabSz="1932941">
              <a:defRPr/>
            </a:pPr>
            <a:r>
              <a:rPr lang="en-US" sz="1300" u="sng" dirty="0">
                <a:solidFill>
                  <a:schemeClr val="tx1"/>
                </a:solidFill>
              </a:rPr>
              <a:t>Fulbright-Hays Group Projects Abroad</a:t>
            </a:r>
            <a:r>
              <a:rPr lang="en-US" sz="1300" dirty="0">
                <a:solidFill>
                  <a:schemeClr val="tx1"/>
                </a:solidFill>
              </a:rPr>
              <a:t> - Funding to spend time in a foreign country or region acquiring resource materials for curriculum development in modern foreign languages or area studies programs </a:t>
            </a:r>
          </a:p>
          <a:p>
            <a:pPr defTabSz="1932941">
              <a:defRPr/>
            </a:pPr>
            <a:endParaRPr lang="en-US" sz="1300" dirty="0">
              <a:solidFill>
                <a:schemeClr val="tx1"/>
              </a:solidFill>
            </a:endParaRPr>
          </a:p>
          <a:p>
            <a:pPr defTabSz="1932941">
              <a:defRPr/>
            </a:pPr>
            <a:r>
              <a:rPr lang="en-US" sz="1300" u="sng" dirty="0">
                <a:solidFill>
                  <a:schemeClr val="tx1"/>
                </a:solidFill>
              </a:rPr>
              <a:t>Fulbright Teachers for Global Classrooms</a:t>
            </a:r>
            <a:r>
              <a:rPr lang="en-US" sz="1300" dirty="0">
                <a:solidFill>
                  <a:schemeClr val="tx1"/>
                </a:solidFill>
              </a:rPr>
              <a:t> - Fulbright TGC is a year-long professional development opportunity for U.S. elementary, middle, and high school teachers to develop skills for preparing students for a competitive global economy. </a:t>
            </a:r>
          </a:p>
        </p:txBody>
      </p:sp>
    </p:spTree>
    <p:extLst>
      <p:ext uri="{BB962C8B-B14F-4D97-AF65-F5344CB8AC3E}">
        <p14:creationId xmlns:p14="http://schemas.microsoft.com/office/powerpoint/2010/main" val="3129777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10774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1933224">
              <a:defRPr/>
            </a:pPr>
            <a:r>
              <a:rPr lang="en-US" sz="1900" dirty="0">
                <a:solidFill>
                  <a:schemeClr val="tx1"/>
                </a:solidFill>
              </a:rPr>
              <a:t>Introduce yourself, your affiliation, etc.</a:t>
            </a:r>
          </a:p>
        </p:txBody>
      </p:sp>
    </p:spTree>
    <p:extLst>
      <p:ext uri="{BB962C8B-B14F-4D97-AF65-F5344CB8AC3E}">
        <p14:creationId xmlns:p14="http://schemas.microsoft.com/office/powerpoint/2010/main" val="3286168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3624459">
              <a:defRPr/>
            </a:pPr>
            <a:r>
              <a:rPr lang="en-US" sz="1900" dirty="0">
                <a:solidFill>
                  <a:schemeClr val="tx1"/>
                </a:solidFill>
              </a:rPr>
              <a:t>For this slide, it is important to stress that the Fulbright program is an international exchange program.  The advancement of our mission of fostering mutual understanding between nations, advancing knowledge across communities, and improving lives around the world is the heart of Fulbright.</a:t>
            </a:r>
          </a:p>
        </p:txBody>
      </p:sp>
    </p:spTree>
    <p:extLst>
      <p:ext uri="{BB962C8B-B14F-4D97-AF65-F5344CB8AC3E}">
        <p14:creationId xmlns:p14="http://schemas.microsoft.com/office/powerpoint/2010/main" val="2082349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1933224">
              <a:defRPr/>
            </a:pPr>
            <a:r>
              <a:rPr lang="en-US" sz="1900" dirty="0">
                <a:solidFill>
                  <a:schemeClr val="tx1"/>
                </a:solidFill>
              </a:rPr>
              <a:t>We are actively recruiting a diverse pool of applicants for the Fulbright program.  Please encourage all people to consider Fulbright.</a:t>
            </a:r>
          </a:p>
        </p:txBody>
      </p:sp>
    </p:spTree>
    <p:extLst>
      <p:ext uri="{BB962C8B-B14F-4D97-AF65-F5344CB8AC3E}">
        <p14:creationId xmlns:p14="http://schemas.microsoft.com/office/powerpoint/2010/main" val="3851788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2400" dirty="0">
                <a:effectLst/>
                <a:latin typeface="+mj-lt"/>
                <a:ea typeface="+mj-ea"/>
                <a:cs typeface="+mj-cs"/>
                <a:sym typeface="Calibri"/>
              </a:rPr>
              <a:t>Many of you may be wondering, “Why Fulbright?”  Fulbright is unique in many ways.</a:t>
            </a:r>
          </a:p>
          <a:p>
            <a:r>
              <a:rPr lang="en-US" sz="2400" dirty="0">
                <a:effectLst/>
                <a:latin typeface="+mj-lt"/>
                <a:ea typeface="+mj-ea"/>
                <a:cs typeface="+mj-cs"/>
                <a:sym typeface="Calibri"/>
              </a:rPr>
              <a:t> </a:t>
            </a:r>
          </a:p>
          <a:p>
            <a:r>
              <a:rPr lang="en-US" sz="2400" dirty="0">
                <a:effectLst/>
                <a:latin typeface="+mj-lt"/>
                <a:ea typeface="+mj-ea"/>
                <a:cs typeface="+mj-cs"/>
                <a:sym typeface="Calibri"/>
              </a:rPr>
              <a:t>First, </a:t>
            </a:r>
          </a:p>
          <a:p>
            <a:r>
              <a:rPr lang="en-US" sz="2400" b="1" dirty="0">
                <a:effectLst/>
                <a:latin typeface="+mj-lt"/>
                <a:ea typeface="+mj-ea"/>
                <a:cs typeface="+mj-cs"/>
                <a:sym typeface="Calibri"/>
              </a:rPr>
              <a:t>Fulbright is transformational.</a:t>
            </a:r>
            <a:endParaRPr lang="en-US" sz="2400" dirty="0">
              <a:effectLst/>
              <a:latin typeface="+mj-lt"/>
              <a:ea typeface="+mj-ea"/>
              <a:cs typeface="+mj-cs"/>
              <a:sym typeface="Calibri"/>
            </a:endParaRPr>
          </a:p>
          <a:p>
            <a:r>
              <a:rPr lang="en-US" sz="2400" dirty="0">
                <a:effectLst/>
                <a:latin typeface="+mj-lt"/>
                <a:ea typeface="+mj-ea"/>
                <a:cs typeface="+mj-cs"/>
                <a:sym typeface="Calibri"/>
              </a:rPr>
              <a:t>Fulbright allows you to </a:t>
            </a:r>
          </a:p>
          <a:p>
            <a:pPr marL="342900" lvl="0" indent="-342900">
              <a:buFont typeface="Arial" panose="020B0604020202020204" pitchFamily="34" charset="0"/>
              <a:buChar char="•"/>
            </a:pPr>
            <a:r>
              <a:rPr lang="en-US" sz="2400" dirty="0">
                <a:effectLst/>
                <a:latin typeface="+mj-lt"/>
                <a:ea typeface="+mj-ea"/>
                <a:cs typeface="+mj-cs"/>
                <a:sym typeface="Calibri"/>
              </a:rPr>
              <a:t>Foster relationships that are real and lasting.</a:t>
            </a:r>
          </a:p>
          <a:p>
            <a:r>
              <a:rPr lang="en-US" sz="2400" dirty="0">
                <a:effectLst/>
                <a:latin typeface="+mj-lt"/>
                <a:ea typeface="+mj-ea"/>
                <a:cs typeface="+mj-cs"/>
                <a:sym typeface="Calibri"/>
              </a:rPr>
              <a:t>These relationships often lead to collaborative research.  For example, one scholar I met at Georgia Tech talked about how a graduate student that he met while in Italy has made multiple trips to Georgia Tech so that they could further their research project.</a:t>
            </a:r>
          </a:p>
          <a:p>
            <a:r>
              <a:rPr lang="en-US" sz="2400" dirty="0">
                <a:effectLst/>
                <a:latin typeface="+mj-lt"/>
                <a:ea typeface="+mj-ea"/>
                <a:cs typeface="+mj-cs"/>
                <a:sym typeface="Calibri"/>
              </a:rPr>
              <a:t> </a:t>
            </a:r>
          </a:p>
          <a:p>
            <a:r>
              <a:rPr lang="en-US" sz="2400" dirty="0">
                <a:effectLst/>
                <a:latin typeface="+mj-lt"/>
                <a:ea typeface="+mj-ea"/>
                <a:cs typeface="+mj-cs"/>
                <a:sym typeface="Calibri"/>
              </a:rPr>
              <a:t>Fulbright can</a:t>
            </a:r>
          </a:p>
          <a:p>
            <a:pPr marL="342900" lvl="0" indent="-342900">
              <a:buFont typeface="Arial" panose="020B0604020202020204" pitchFamily="34" charset="0"/>
              <a:buChar char="•"/>
            </a:pPr>
            <a:r>
              <a:rPr lang="en-US" sz="2400" dirty="0">
                <a:effectLst/>
                <a:latin typeface="+mj-lt"/>
                <a:ea typeface="+mj-ea"/>
                <a:cs typeface="+mj-cs"/>
                <a:sym typeface="Calibri"/>
              </a:rPr>
              <a:t>Expand your publishing network.</a:t>
            </a:r>
          </a:p>
          <a:p>
            <a:r>
              <a:rPr lang="en-US" sz="2400" dirty="0">
                <a:effectLst/>
                <a:latin typeface="+mj-lt"/>
                <a:ea typeface="+mj-ea"/>
                <a:cs typeface="+mj-cs"/>
                <a:sym typeface="Calibri"/>
              </a:rPr>
              <a:t>We often receive emails from our alumni who send us links to their publications, co-authored with their colleagues from their host countries.</a:t>
            </a:r>
          </a:p>
          <a:p>
            <a:r>
              <a:rPr lang="en-US" sz="2400" dirty="0">
                <a:effectLst/>
                <a:latin typeface="+mj-lt"/>
                <a:ea typeface="+mj-ea"/>
                <a:cs typeface="+mj-cs"/>
                <a:sym typeface="Calibri"/>
              </a:rPr>
              <a:t> </a:t>
            </a:r>
          </a:p>
          <a:p>
            <a:r>
              <a:rPr lang="en-US" sz="2400" dirty="0" err="1">
                <a:effectLst/>
                <a:latin typeface="+mj-lt"/>
                <a:ea typeface="+mj-ea"/>
                <a:cs typeface="+mj-cs"/>
                <a:sym typeface="Calibri"/>
              </a:rPr>
              <a:t>Fulbrighters</a:t>
            </a:r>
            <a:r>
              <a:rPr lang="en-US" sz="2400" dirty="0">
                <a:effectLst/>
                <a:latin typeface="+mj-lt"/>
                <a:ea typeface="+mj-ea"/>
                <a:cs typeface="+mj-cs"/>
                <a:sym typeface="Calibri"/>
              </a:rPr>
              <a:t> tend to </a:t>
            </a:r>
          </a:p>
          <a:p>
            <a:pPr marL="342900" lvl="0" indent="-342900">
              <a:buFont typeface="Arial" panose="020B0604020202020204" pitchFamily="34" charset="0"/>
              <a:buChar char="•"/>
            </a:pPr>
            <a:r>
              <a:rPr lang="en-US" sz="2400" dirty="0">
                <a:effectLst/>
                <a:latin typeface="+mj-lt"/>
                <a:ea typeface="+mj-ea"/>
                <a:cs typeface="+mj-cs"/>
                <a:sym typeface="Calibri"/>
              </a:rPr>
              <a:t>Become more multicultural in the classroom.</a:t>
            </a:r>
          </a:p>
          <a:p>
            <a:r>
              <a:rPr lang="en-US" sz="2400" dirty="0">
                <a:effectLst/>
                <a:latin typeface="+mj-lt"/>
                <a:ea typeface="+mj-ea"/>
                <a:cs typeface="+mj-cs"/>
                <a:sym typeface="Calibri"/>
              </a:rPr>
              <a:t>This benefits not only them, but also their students.</a:t>
            </a:r>
          </a:p>
          <a:p>
            <a:r>
              <a:rPr lang="en-US" sz="2400" dirty="0">
                <a:effectLst/>
                <a:latin typeface="+mj-lt"/>
                <a:ea typeface="+mj-ea"/>
                <a:cs typeface="+mj-cs"/>
                <a:sym typeface="Calibri"/>
              </a:rPr>
              <a:t> </a:t>
            </a:r>
          </a:p>
          <a:p>
            <a:r>
              <a:rPr lang="en-US" sz="2400" dirty="0" err="1">
                <a:effectLst/>
                <a:latin typeface="+mj-lt"/>
                <a:ea typeface="+mj-ea"/>
                <a:cs typeface="+mj-cs"/>
                <a:sym typeface="Calibri"/>
              </a:rPr>
              <a:t>Fulbrighters</a:t>
            </a:r>
            <a:endParaRPr lang="en-US" sz="2400" dirty="0">
              <a:effectLst/>
              <a:latin typeface="+mj-lt"/>
              <a:ea typeface="+mj-ea"/>
              <a:cs typeface="+mj-cs"/>
              <a:sym typeface="Calibri"/>
            </a:endParaRPr>
          </a:p>
          <a:p>
            <a:pPr marL="342900" lvl="0" indent="-342900">
              <a:buFont typeface="Arial" panose="020B0604020202020204" pitchFamily="34" charset="0"/>
              <a:buChar char="•"/>
            </a:pPr>
            <a:r>
              <a:rPr lang="en-US" sz="2400" dirty="0">
                <a:effectLst/>
                <a:latin typeface="+mj-lt"/>
                <a:ea typeface="+mj-ea"/>
                <a:cs typeface="+mj-cs"/>
                <a:sym typeface="Calibri"/>
              </a:rPr>
              <a:t>Serve as an ambassador for international exchange.</a:t>
            </a:r>
          </a:p>
          <a:p>
            <a:r>
              <a:rPr lang="en-US" sz="2400" dirty="0">
                <a:effectLst/>
                <a:latin typeface="+mj-lt"/>
                <a:ea typeface="+mj-ea"/>
                <a:cs typeface="+mj-cs"/>
                <a:sym typeface="Calibri"/>
              </a:rPr>
              <a:t>After their transformational international experience, many alumni encourage their fellow faculty members and students to apply for Fulbright programs.  They also act as the catalyst to bring foreign scholars to their institutions for collaborative research.</a:t>
            </a:r>
          </a:p>
          <a:p>
            <a:r>
              <a:rPr lang="en-US" sz="2400" dirty="0">
                <a:effectLst/>
                <a:latin typeface="+mj-lt"/>
                <a:ea typeface="+mj-ea"/>
                <a:cs typeface="+mj-cs"/>
                <a:sym typeface="Calibri"/>
              </a:rPr>
              <a:t> </a:t>
            </a:r>
          </a:p>
          <a:p>
            <a:r>
              <a:rPr lang="en-US" sz="2400" dirty="0">
                <a:effectLst/>
                <a:latin typeface="+mj-lt"/>
                <a:ea typeface="+mj-ea"/>
                <a:cs typeface="+mj-cs"/>
                <a:sym typeface="Calibri"/>
              </a:rPr>
              <a:t>You will</a:t>
            </a:r>
          </a:p>
          <a:p>
            <a:pPr marL="342900" lvl="0" indent="-342900">
              <a:buFont typeface="Arial" panose="020B0604020202020204" pitchFamily="34" charset="0"/>
              <a:buChar char="•"/>
            </a:pPr>
            <a:r>
              <a:rPr lang="en-US" sz="2400" dirty="0">
                <a:effectLst/>
                <a:latin typeface="+mj-lt"/>
                <a:ea typeface="+mj-ea"/>
                <a:cs typeface="+mj-cs"/>
                <a:sym typeface="Calibri"/>
              </a:rPr>
              <a:t>Gain the professional recognition as being identified as a “Fulbright Scholar.”</a:t>
            </a:r>
          </a:p>
          <a:p>
            <a:r>
              <a:rPr lang="en-US" sz="2400" dirty="0">
                <a:effectLst/>
                <a:latin typeface="+mj-lt"/>
                <a:ea typeface="+mj-ea"/>
                <a:cs typeface="+mj-cs"/>
                <a:sym typeface="Calibri"/>
              </a:rPr>
              <a:t>This recognition will continue throughout your career.  Additionally, you will have the opportunity to join Fulbright events and serve as a peer reviewer.</a:t>
            </a:r>
          </a:p>
          <a:p>
            <a:r>
              <a:rPr lang="en-US" sz="2400" dirty="0">
                <a:effectLst/>
                <a:latin typeface="+mj-lt"/>
                <a:ea typeface="+mj-ea"/>
                <a:cs typeface="+mj-cs"/>
                <a:sym typeface="Calibri"/>
              </a:rPr>
              <a:t> </a:t>
            </a:r>
          </a:p>
          <a:p>
            <a:r>
              <a:rPr lang="en-US" sz="2400" dirty="0">
                <a:effectLst/>
                <a:latin typeface="+mj-lt"/>
                <a:ea typeface="+mj-ea"/>
                <a:cs typeface="+mj-cs"/>
                <a:sym typeface="Calibri"/>
              </a:rPr>
              <a:t>Fulbright allows you to </a:t>
            </a:r>
          </a:p>
          <a:p>
            <a:pPr marL="342900" lvl="0" indent="-342900">
              <a:buFont typeface="Arial" panose="020B0604020202020204" pitchFamily="34" charset="0"/>
              <a:buChar char="•"/>
            </a:pPr>
            <a:r>
              <a:rPr lang="en-US" sz="2400" dirty="0">
                <a:effectLst/>
                <a:latin typeface="+mj-lt"/>
                <a:ea typeface="+mj-ea"/>
                <a:cs typeface="+mj-cs"/>
                <a:sym typeface="Calibri"/>
              </a:rPr>
              <a:t>Join a vibrant alumni network.</a:t>
            </a:r>
          </a:p>
          <a:p>
            <a:r>
              <a:rPr lang="en-US" sz="2400" dirty="0">
                <a:effectLst/>
                <a:latin typeface="+mj-lt"/>
                <a:ea typeface="+mj-ea"/>
                <a:cs typeface="+mj-cs"/>
                <a:sym typeface="Calibri"/>
              </a:rPr>
              <a:t>You can use the Fulbright network to raise the profile of your work because we constantly publicize the success of our Fulbright alumni through various channels.  </a:t>
            </a:r>
          </a:p>
          <a:p>
            <a:r>
              <a:rPr lang="en-US" sz="2400" dirty="0">
                <a:effectLst/>
                <a:latin typeface="+mj-lt"/>
                <a:ea typeface="+mj-ea"/>
                <a:cs typeface="+mj-cs"/>
                <a:sym typeface="Calibri"/>
              </a:rPr>
              <a:t> </a:t>
            </a:r>
          </a:p>
          <a:p>
            <a:r>
              <a:rPr lang="en-US" sz="2400" dirty="0">
                <a:effectLst/>
                <a:latin typeface="+mj-lt"/>
                <a:ea typeface="+mj-ea"/>
                <a:cs typeface="+mj-cs"/>
                <a:sym typeface="Calibri"/>
              </a:rPr>
              <a:t>Next, </a:t>
            </a:r>
          </a:p>
          <a:p>
            <a:r>
              <a:rPr lang="en-US" sz="2400" b="1" dirty="0">
                <a:effectLst/>
                <a:latin typeface="+mj-lt"/>
                <a:ea typeface="+mj-ea"/>
                <a:cs typeface="+mj-cs"/>
                <a:sym typeface="Calibri"/>
              </a:rPr>
              <a:t>Fulbright is family-friendly.</a:t>
            </a:r>
            <a:endParaRPr lang="en-US" sz="2400" dirty="0">
              <a:effectLst/>
              <a:latin typeface="+mj-lt"/>
              <a:ea typeface="+mj-ea"/>
              <a:cs typeface="+mj-cs"/>
              <a:sym typeface="Calibri"/>
            </a:endParaRPr>
          </a:p>
          <a:p>
            <a:pPr marL="342900" lvl="0" indent="-342900">
              <a:buFont typeface="Arial" panose="020B0604020202020204" pitchFamily="34" charset="0"/>
              <a:buChar char="•"/>
            </a:pPr>
            <a:r>
              <a:rPr lang="en-US" sz="2400" dirty="0">
                <a:effectLst/>
                <a:latin typeface="+mj-lt"/>
                <a:ea typeface="+mj-ea"/>
                <a:cs typeface="+mj-cs"/>
                <a:sym typeface="Calibri"/>
              </a:rPr>
              <a:t>Approximately 60% of our awards provide dependent support.</a:t>
            </a:r>
          </a:p>
          <a:p>
            <a:r>
              <a:rPr lang="en-US" sz="2400" dirty="0">
                <a:effectLst/>
                <a:latin typeface="+mj-lt"/>
                <a:ea typeface="+mj-ea"/>
                <a:cs typeface="+mj-cs"/>
                <a:sym typeface="Calibri"/>
              </a:rPr>
              <a:t>What is dependent support?  While it differs by award, awards can provide: additional airfare, additional monthly stipend, or educational allowance for K-12 dependents.</a:t>
            </a:r>
          </a:p>
          <a:p>
            <a:r>
              <a:rPr lang="en-US" sz="2400" dirty="0">
                <a:effectLst/>
                <a:latin typeface="+mj-lt"/>
                <a:ea typeface="+mj-ea"/>
                <a:cs typeface="+mj-cs"/>
                <a:sym typeface="Calibri"/>
              </a:rPr>
              <a:t> </a:t>
            </a:r>
          </a:p>
          <a:p>
            <a:r>
              <a:rPr lang="en-US" sz="2400" dirty="0">
                <a:effectLst/>
                <a:latin typeface="+mj-lt"/>
                <a:ea typeface="+mj-ea"/>
                <a:cs typeface="+mj-cs"/>
                <a:sym typeface="Calibri"/>
              </a:rPr>
              <a:t>Additionally,</a:t>
            </a:r>
          </a:p>
          <a:p>
            <a:pPr marL="342900" lvl="0" indent="-342900">
              <a:buFont typeface="Arial" panose="020B0604020202020204" pitchFamily="34" charset="0"/>
              <a:buChar char="•"/>
            </a:pPr>
            <a:r>
              <a:rPr lang="en-US" sz="2400" dirty="0">
                <a:effectLst/>
                <a:latin typeface="+mj-lt"/>
                <a:ea typeface="+mj-ea"/>
                <a:cs typeface="+mj-cs"/>
                <a:sym typeface="Calibri"/>
              </a:rPr>
              <a:t>Many Fulbright dependents go on to have international careers.</a:t>
            </a:r>
          </a:p>
          <a:p>
            <a:r>
              <a:rPr lang="en-US" sz="2400" dirty="0">
                <a:effectLst/>
                <a:latin typeface="+mj-lt"/>
                <a:ea typeface="+mj-ea"/>
                <a:cs typeface="+mj-cs"/>
                <a:sym typeface="Calibri"/>
              </a:rPr>
              <a:t>Beyond the monetary support, Fulbright provides the opportunity to immerse oneself and one’s family in another culture.  One 2-time alumni to Japan from Youngstown State University first took his children when they were adolescents.  During his second Fulbright award, one of his daughters was finishing her undergraduate degree in Japan.  Her experience as the child of a </a:t>
            </a:r>
            <a:r>
              <a:rPr lang="en-US" sz="2400" dirty="0" err="1">
                <a:effectLst/>
                <a:latin typeface="+mj-lt"/>
                <a:ea typeface="+mj-ea"/>
                <a:cs typeface="+mj-cs"/>
                <a:sym typeface="Calibri"/>
              </a:rPr>
              <a:t>Fulbrighter</a:t>
            </a:r>
            <a:r>
              <a:rPr lang="en-US" sz="2400" dirty="0">
                <a:effectLst/>
                <a:latin typeface="+mj-lt"/>
                <a:ea typeface="+mj-ea"/>
                <a:cs typeface="+mj-cs"/>
                <a:sym typeface="Calibri"/>
              </a:rPr>
              <a:t> prompted her to pursue her degree abroad and led her to an international career. </a:t>
            </a:r>
          </a:p>
          <a:p>
            <a:pPr marL="0" lvl="0" indent="0">
              <a:buFont typeface="Arial" panose="020B0604020202020204" pitchFamily="34" charset="0"/>
              <a:buNone/>
            </a:pPr>
            <a:endParaRPr lang="en-US" sz="2400" dirty="0">
              <a:effectLst/>
              <a:latin typeface="+mj-lt"/>
              <a:ea typeface="+mj-ea"/>
              <a:cs typeface="+mj-cs"/>
              <a:sym typeface="Calibri"/>
            </a:endParaRPr>
          </a:p>
          <a:p>
            <a:r>
              <a:rPr lang="en-US" sz="2400" b="1" dirty="0">
                <a:effectLst/>
                <a:latin typeface="+mj-lt"/>
                <a:ea typeface="+mj-ea"/>
                <a:cs typeface="+mj-cs"/>
                <a:sym typeface="Calibri"/>
              </a:rPr>
              <a:t> </a:t>
            </a:r>
            <a:endParaRPr lang="en-US" sz="2400" dirty="0">
              <a:effectLst/>
              <a:latin typeface="+mj-lt"/>
              <a:ea typeface="+mj-ea"/>
              <a:cs typeface="+mj-cs"/>
              <a:sym typeface="Calibri"/>
            </a:endParaRPr>
          </a:p>
          <a:p>
            <a:r>
              <a:rPr lang="en-US" sz="2400" dirty="0">
                <a:effectLst/>
                <a:latin typeface="+mj-lt"/>
                <a:ea typeface="+mj-ea"/>
                <a:cs typeface="+mj-cs"/>
                <a:sym typeface="Calibri"/>
              </a:rPr>
              <a:t>Finally,</a:t>
            </a:r>
          </a:p>
          <a:p>
            <a:r>
              <a:rPr lang="en-US" sz="2400" b="1" dirty="0">
                <a:effectLst/>
                <a:latin typeface="+mj-lt"/>
                <a:ea typeface="+mj-ea"/>
                <a:cs typeface="+mj-cs"/>
                <a:sym typeface="Calibri"/>
              </a:rPr>
              <a:t>Fulbright is supportive.</a:t>
            </a:r>
            <a:endParaRPr lang="en-US" sz="2400" dirty="0">
              <a:effectLst/>
              <a:latin typeface="+mj-lt"/>
              <a:ea typeface="+mj-ea"/>
              <a:cs typeface="+mj-cs"/>
              <a:sym typeface="Calibri"/>
            </a:endParaRPr>
          </a:p>
          <a:p>
            <a:r>
              <a:rPr lang="en-US" sz="2400" b="1" dirty="0">
                <a:effectLst/>
                <a:latin typeface="+mj-lt"/>
                <a:ea typeface="+mj-ea"/>
                <a:cs typeface="+mj-cs"/>
                <a:sym typeface="Calibri"/>
              </a:rPr>
              <a:t> </a:t>
            </a:r>
            <a:endParaRPr lang="en-US" sz="2400" dirty="0">
              <a:effectLst/>
              <a:latin typeface="+mj-lt"/>
              <a:ea typeface="+mj-ea"/>
              <a:cs typeface="+mj-cs"/>
              <a:sym typeface="Calibri"/>
            </a:endParaRPr>
          </a:p>
          <a:p>
            <a:r>
              <a:rPr lang="en-US" sz="2400" dirty="0">
                <a:effectLst/>
                <a:latin typeface="+mj-lt"/>
                <a:ea typeface="+mj-ea"/>
                <a:cs typeface="+mj-cs"/>
                <a:sym typeface="Calibri"/>
              </a:rPr>
              <a:t>Our alumni directory is published online.  Many applicants reach out to alumni during the application process.  Then,</a:t>
            </a:r>
          </a:p>
          <a:p>
            <a:pPr marL="342900" lvl="0" indent="-342900">
              <a:buFont typeface="Arial" panose="020B0604020202020204" pitchFamily="34" charset="0"/>
              <a:buChar char="•"/>
            </a:pPr>
            <a:r>
              <a:rPr lang="en-US" sz="2400" dirty="0">
                <a:effectLst/>
                <a:latin typeface="+mj-lt"/>
                <a:ea typeface="+mj-ea"/>
                <a:cs typeface="+mj-cs"/>
                <a:sym typeface="Calibri"/>
              </a:rPr>
              <a:t>Alumni share experiences.</a:t>
            </a:r>
          </a:p>
          <a:p>
            <a:r>
              <a:rPr lang="en-US" sz="2400" dirty="0">
                <a:effectLst/>
                <a:latin typeface="+mj-lt"/>
                <a:ea typeface="+mj-ea"/>
                <a:cs typeface="+mj-cs"/>
                <a:sym typeface="Calibri"/>
              </a:rPr>
              <a:t>There is no better way to understand what a teaching or research award to Egypt is like than talking to someone who has had the experience.  Alumni provide insights into the host culture, the application process, school options for accompanying children, and so much more.</a:t>
            </a:r>
          </a:p>
          <a:p>
            <a:endParaRPr lang="en-US" sz="2400" dirty="0">
              <a:effectLst/>
              <a:latin typeface="+mj-lt"/>
              <a:ea typeface="+mj-ea"/>
              <a:cs typeface="+mj-cs"/>
              <a:sym typeface="Calibri"/>
            </a:endParaRPr>
          </a:p>
          <a:p>
            <a:r>
              <a:rPr lang="en-US" sz="2400" dirty="0">
                <a:effectLst/>
                <a:latin typeface="+mj-lt"/>
                <a:ea typeface="+mj-ea"/>
                <a:cs typeface="+mj-cs"/>
                <a:sym typeface="Calibri"/>
              </a:rPr>
              <a:t>Next, </a:t>
            </a:r>
          </a:p>
          <a:p>
            <a:pPr marL="342900" lvl="0" indent="-342900">
              <a:buFont typeface="Arial" panose="020B0604020202020204" pitchFamily="34" charset="0"/>
              <a:buChar char="•"/>
            </a:pPr>
            <a:r>
              <a:rPr lang="en-US" sz="2400" dirty="0">
                <a:effectLst/>
                <a:latin typeface="+mj-lt"/>
                <a:ea typeface="+mj-ea"/>
                <a:cs typeface="+mj-cs"/>
                <a:sym typeface="Calibri"/>
              </a:rPr>
              <a:t>Domestic and in-country staff provide assistance.</a:t>
            </a:r>
          </a:p>
          <a:p>
            <a:r>
              <a:rPr lang="en-US" sz="2400" dirty="0">
                <a:effectLst/>
                <a:latin typeface="+mj-lt"/>
                <a:ea typeface="+mj-ea"/>
                <a:cs typeface="+mj-cs"/>
                <a:sym typeface="Calibri"/>
              </a:rPr>
              <a:t>Fulbright staff is available to help you as you prepare to leave and while you are abroad.  For example, if you have a medical issue while you are abroad, staff inside and outside the country can assist you.</a:t>
            </a:r>
          </a:p>
        </p:txBody>
      </p:sp>
    </p:spTree>
    <p:extLst>
      <p:ext uri="{BB962C8B-B14F-4D97-AF65-F5344CB8AC3E}">
        <p14:creationId xmlns:p14="http://schemas.microsoft.com/office/powerpoint/2010/main" val="1626366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900" dirty="0">
                <a:solidFill>
                  <a:schemeClr val="tx1"/>
                </a:solidFill>
              </a:rPr>
              <a:t>The main purpose of this slide is to show that Fulbright is accessible because we offer a large number of awards every year.</a:t>
            </a:r>
          </a:p>
        </p:txBody>
      </p:sp>
    </p:spTree>
    <p:extLst>
      <p:ext uri="{BB962C8B-B14F-4D97-AF65-F5344CB8AC3E}">
        <p14:creationId xmlns:p14="http://schemas.microsoft.com/office/powerpoint/2010/main" val="1428404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1933224">
              <a:defRPr/>
            </a:pPr>
            <a:r>
              <a:rPr lang="en-US" sz="1900" dirty="0">
                <a:solidFill>
                  <a:schemeClr val="tx1"/>
                </a:solidFill>
              </a:rPr>
              <a:t>This slide emphasizes the fact that Fulbright allows for a wide variety of activities, depending on the strengths and preferences of the applicants. Also let the audience know that this distribution changes from year to year because many awards allow you to choose your preferred activity.  Activity preferences can change year by year.</a:t>
            </a:r>
          </a:p>
        </p:txBody>
      </p:sp>
    </p:spTree>
    <p:extLst>
      <p:ext uri="{BB962C8B-B14F-4D97-AF65-F5344CB8AC3E}">
        <p14:creationId xmlns:p14="http://schemas.microsoft.com/office/powerpoint/2010/main" val="4108348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302066" indent="-302066" defTabSz="1932941">
              <a:buFont typeface="Arial" panose="020B0604020202020204" pitchFamily="34" charset="0"/>
              <a:buChar char="•"/>
            </a:pPr>
            <a:r>
              <a:rPr lang="en-US" sz="1900" dirty="0">
                <a:solidFill>
                  <a:schemeClr val="tx1"/>
                </a:solidFill>
              </a:rPr>
              <a:t>These are the overall eligibly requirements.  The most essential one to keep in mind is that the program is only open to U.S. citizens. Green card holders are not eligible. For the “Degree and experience, as required by award” section, the categories listed are the most common ones seen in the “award requirements” tab.  </a:t>
            </a:r>
          </a:p>
          <a:p>
            <a:pPr marL="302066" indent="-302066" defTabSz="1932941">
              <a:buFont typeface="Arial" panose="020B0604020202020204" pitchFamily="34" charset="0"/>
              <a:buChar char="•"/>
            </a:pPr>
            <a:r>
              <a:rPr lang="en-US" sz="1900" dirty="0">
                <a:solidFill>
                  <a:schemeClr val="tx1"/>
                </a:solidFill>
              </a:rPr>
              <a:t>The “policies” state that there must be </a:t>
            </a:r>
            <a:r>
              <a:rPr lang="en-US" sz="1900" u="sng" dirty="0">
                <a:solidFill>
                  <a:schemeClr val="tx1"/>
                </a:solidFill>
              </a:rPr>
              <a:t>2 full years</a:t>
            </a:r>
            <a:r>
              <a:rPr lang="en-US" sz="1900" dirty="0">
                <a:solidFill>
                  <a:schemeClr val="tx1"/>
                </a:solidFill>
              </a:rPr>
              <a:t> between the completion of a grant to the application deadline of the next grant.</a:t>
            </a:r>
          </a:p>
          <a:p>
            <a:pPr marL="302066" indent="-302066" defTabSz="1932941">
              <a:buFont typeface="Arial" panose="020B0604020202020204" pitchFamily="34" charset="0"/>
              <a:buChar char="•"/>
            </a:pPr>
            <a:r>
              <a:rPr lang="en-US" sz="1900" dirty="0">
                <a:solidFill>
                  <a:schemeClr val="tx1"/>
                </a:solidFill>
              </a:rPr>
              <a:t>Applicants can review the award description or contact the Fulbright office to review/confirm eligibility.  </a:t>
            </a:r>
          </a:p>
        </p:txBody>
      </p:sp>
    </p:spTree>
    <p:extLst>
      <p:ext uri="{BB962C8B-B14F-4D97-AF65-F5344CB8AC3E}">
        <p14:creationId xmlns:p14="http://schemas.microsoft.com/office/powerpoint/2010/main" val="2197297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900" dirty="0">
                <a:solidFill>
                  <a:schemeClr val="tx1"/>
                </a:solidFill>
              </a:rPr>
              <a:t>Please talk about the flexibility of Fulbright.  Most awards do take place during the academic year.  However, the length of time varies from award to award.  If someone asks about doing research during the summer, the “flex” option for countries that offer it allow the most flexibility.  However, the majority of awards take place during the academic year of the host country.</a:t>
            </a:r>
          </a:p>
        </p:txBody>
      </p:sp>
    </p:spTree>
    <p:extLst>
      <p:ext uri="{BB962C8B-B14F-4D97-AF65-F5344CB8AC3E}">
        <p14:creationId xmlns:p14="http://schemas.microsoft.com/office/powerpoint/2010/main" val="3970981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Opening Slide">
    <p:spTree>
      <p:nvGrpSpPr>
        <p:cNvPr id="1" name=""/>
        <p:cNvGrpSpPr/>
        <p:nvPr/>
      </p:nvGrpSpPr>
      <p:grpSpPr>
        <a:xfrm>
          <a:off x="0" y="0"/>
          <a:ext cx="0" cy="0"/>
          <a:chOff x="0" y="0"/>
          <a:chExt cx="0" cy="0"/>
        </a:xfrm>
      </p:grpSpPr>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pdf"/></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2.pdf"/><Relationship Id="rId12" Type="http://schemas.openxmlformats.org/officeDocument/2006/relationships/image" Target="../media/image9.png"/><Relationship Id="rId2" Type="http://schemas.openxmlformats.org/officeDocument/2006/relationships/theme" Target="../theme/theme10.xml"/><Relationship Id="rId1" Type="http://schemas.openxmlformats.org/officeDocument/2006/relationships/slideLayout" Target="../slideLayouts/slideLayout10.xml"/><Relationship Id="rId6" Type="http://schemas.openxmlformats.org/officeDocument/2006/relationships/image" Target="../media/image12.png"/><Relationship Id="rId11" Type="http://schemas.openxmlformats.org/officeDocument/2006/relationships/image" Target="../media/image10.pdf"/><Relationship Id="rId5" Type="http://schemas.openxmlformats.org/officeDocument/2006/relationships/image" Target="../media/image14.pdf"/><Relationship Id="rId10" Type="http://schemas.openxmlformats.org/officeDocument/2006/relationships/image" Target="../media/image13.png"/><Relationship Id="rId4" Type="http://schemas.openxmlformats.org/officeDocument/2006/relationships/image" Target="../media/image19.png"/><Relationship Id="rId9" Type="http://schemas.openxmlformats.org/officeDocument/2006/relationships/image" Target="../media/image15.pdf"/></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3.pdf"/><Relationship Id="rId7" Type="http://schemas.openxmlformats.org/officeDocument/2006/relationships/image" Target="../media/image5.pdf"/><Relationship Id="rId2" Type="http://schemas.openxmlformats.org/officeDocument/2006/relationships/theme" Target="../theme/theme11.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9.pdf"/><Relationship Id="rId10" Type="http://schemas.openxmlformats.org/officeDocument/2006/relationships/image" Target="../media/image9.png"/><Relationship Id="rId4" Type="http://schemas.openxmlformats.org/officeDocument/2006/relationships/image" Target="../media/image20.png"/><Relationship Id="rId9" Type="http://schemas.openxmlformats.org/officeDocument/2006/relationships/image" Target="../media/image10.pd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df"/><Relationship Id="rId7" Type="http://schemas.openxmlformats.org/officeDocument/2006/relationships/image" Target="../media/image5.pdf"/><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pdf"/><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6.pdf"/></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df"/><Relationship Id="rId7" Type="http://schemas.openxmlformats.org/officeDocument/2006/relationships/image" Target="../media/image5.pdf"/><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9.pdf"/><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10.pdf"/></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df"/><Relationship Id="rId3" Type="http://schemas.openxmlformats.org/officeDocument/2006/relationships/image" Target="../media/image12.pdf"/><Relationship Id="rId7" Type="http://schemas.openxmlformats.org/officeDocument/2006/relationships/image" Target="../media/image14.pdf"/><Relationship Id="rId2" Type="http://schemas.openxmlformats.org/officeDocument/2006/relationships/theme" Target="../theme/theme4.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3.pdf"/><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15.pdf"/><Relationship Id="rId14" Type="http://schemas.openxmlformats.org/officeDocument/2006/relationships/image" Target="../media/image14.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8.pdf"/><Relationship Id="rId2" Type="http://schemas.openxmlformats.org/officeDocument/2006/relationships/theme" Target="../theme/theme5.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6.pdf"/><Relationship Id="rId4" Type="http://schemas.openxmlformats.org/officeDocument/2006/relationships/image" Target="../media/image15.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9.pdf"/><Relationship Id="rId2" Type="http://schemas.openxmlformats.org/officeDocument/2006/relationships/theme" Target="../theme/theme6.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6.pdf"/><Relationship Id="rId4" Type="http://schemas.openxmlformats.org/officeDocument/2006/relationships/image" Target="../media/image16.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0.pdf"/><Relationship Id="rId7" Type="http://schemas.openxmlformats.org/officeDocument/2006/relationships/image" Target="../media/image16.pdf"/><Relationship Id="rId2" Type="http://schemas.openxmlformats.org/officeDocument/2006/relationships/theme" Target="../theme/theme7.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9.pdf"/><Relationship Id="rId4" Type="http://schemas.openxmlformats.org/officeDocument/2006/relationships/image" Target="../media/image17.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pdf"/><Relationship Id="rId7" Type="http://schemas.openxmlformats.org/officeDocument/2006/relationships/image" Target="../media/image10.pdf"/><Relationship Id="rId2" Type="http://schemas.openxmlformats.org/officeDocument/2006/relationships/theme" Target="../theme/theme8.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9.pdf"/><Relationship Id="rId4" Type="http://schemas.openxmlformats.org/officeDocument/2006/relationships/image" Target="../media/image17.png"/></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7.png"/><Relationship Id="rId18" Type="http://schemas.openxmlformats.org/officeDocument/2006/relationships/image" Target="../media/image9.png"/><Relationship Id="rId3" Type="http://schemas.openxmlformats.org/officeDocument/2006/relationships/image" Target="../media/image14.pdf"/><Relationship Id="rId7" Type="http://schemas.openxmlformats.org/officeDocument/2006/relationships/image" Target="../media/image20.pdf"/><Relationship Id="rId17" Type="http://schemas.openxmlformats.org/officeDocument/2006/relationships/image" Target="../media/image10.pdf"/><Relationship Id="rId2" Type="http://schemas.openxmlformats.org/officeDocument/2006/relationships/theme" Target="../theme/theme9.xml"/><Relationship Id="rId16" Type="http://schemas.openxmlformats.org/officeDocument/2006/relationships/image" Target="../media/image18.png"/><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15.pdf"/><Relationship Id="rId15" Type="http://schemas.openxmlformats.org/officeDocument/2006/relationships/image" Target="../media/image21.pdf"/><Relationship Id="rId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Fulbright_Back1.png" descr="Fulbright_Back1.png"/>
          <p:cNvPicPr>
            <a:picLocks noChangeAspect="1"/>
          </p:cNvPicPr>
          <p:nvPr userDrawn="1"/>
        </p:nvPicPr>
        <p:blipFill>
          <a:blip r:embed="rId3"/>
          <a:srcRect t="12660" b="12660"/>
          <a:stretch>
            <a:fillRect/>
          </a:stretch>
        </p:blipFill>
        <p:spPr>
          <a:xfrm>
            <a:off x="-52191" y="1"/>
            <a:ext cx="24520315" cy="13733888"/>
          </a:xfrm>
          <a:prstGeom prst="rect">
            <a:avLst/>
          </a:prstGeom>
          <a:ln w="12700">
            <a:miter lim="400000"/>
          </a:ln>
        </p:spPr>
      </p:pic>
      <p:pic>
        <p:nvPicPr>
          <p:cNvPr id="5" name="Picture 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2741363" y="4676237"/>
            <a:ext cx="19117168" cy="467143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Lst>
  <p:transition spd="med"/>
  <p:txStyles>
    <p:titleStyle>
      <a:lvl1pPr marL="0" marR="0" indent="0" algn="ctr" defTabSz="1828800" rtl="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mj-lt"/>
          <a:ea typeface="+mj-ea"/>
          <a:cs typeface="+mj-cs"/>
          <a:sym typeface="Calibri"/>
        </a:defRPr>
      </a:lvl1pPr>
      <a:lvl2pPr marL="0" marR="0" indent="0" algn="ctr" defTabSz="1828800" rtl="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mj-lt"/>
          <a:ea typeface="+mj-ea"/>
          <a:cs typeface="+mj-cs"/>
          <a:sym typeface="Calibri"/>
        </a:defRPr>
      </a:lvl2pPr>
      <a:lvl3pPr marL="0" marR="0" indent="0" algn="ctr" defTabSz="1828800" rtl="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mj-lt"/>
          <a:ea typeface="+mj-ea"/>
          <a:cs typeface="+mj-cs"/>
          <a:sym typeface="Calibri"/>
        </a:defRPr>
      </a:lvl3pPr>
      <a:lvl4pPr marL="0" marR="0" indent="0" algn="ctr" defTabSz="1828800" rtl="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mj-lt"/>
          <a:ea typeface="+mj-ea"/>
          <a:cs typeface="+mj-cs"/>
          <a:sym typeface="Calibri"/>
        </a:defRPr>
      </a:lvl4pPr>
      <a:lvl5pPr marL="0" marR="0" indent="0" algn="ctr" defTabSz="1828800" rtl="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mj-lt"/>
          <a:ea typeface="+mj-ea"/>
          <a:cs typeface="+mj-cs"/>
          <a:sym typeface="Calibri"/>
        </a:defRPr>
      </a:lvl5pPr>
      <a:lvl6pPr marL="0" marR="0" indent="0" algn="ctr" defTabSz="1828800" rtl="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mj-lt"/>
          <a:ea typeface="+mj-ea"/>
          <a:cs typeface="+mj-cs"/>
          <a:sym typeface="Calibri"/>
        </a:defRPr>
      </a:lvl6pPr>
      <a:lvl7pPr marL="0" marR="0" indent="0" algn="ctr" defTabSz="1828800" rtl="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mj-lt"/>
          <a:ea typeface="+mj-ea"/>
          <a:cs typeface="+mj-cs"/>
          <a:sym typeface="Calibri"/>
        </a:defRPr>
      </a:lvl7pPr>
      <a:lvl8pPr marL="0" marR="0" indent="0" algn="ctr" defTabSz="1828800" rtl="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mj-lt"/>
          <a:ea typeface="+mj-ea"/>
          <a:cs typeface="+mj-cs"/>
          <a:sym typeface="Calibri"/>
        </a:defRPr>
      </a:lvl8pPr>
      <a:lvl9pPr marL="0" marR="0" indent="0" algn="ctr" defTabSz="1828800" rtl="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mj-lt"/>
          <a:ea typeface="+mj-ea"/>
          <a:cs typeface="+mj-cs"/>
          <a:sym typeface="Calibri"/>
        </a:defRPr>
      </a:lvl9pPr>
    </p:titleStyle>
    <p:bodyStyle>
      <a:lvl1pPr marL="685800" marR="0" indent="-685800" algn="l" defTabSz="1828800" rtl="0" latinLnBrk="0">
        <a:lnSpc>
          <a:spcPct val="100000"/>
        </a:lnSpc>
        <a:spcBef>
          <a:spcPts val="1500"/>
        </a:spcBef>
        <a:spcAft>
          <a:spcPts val="0"/>
        </a:spcAft>
        <a:buClrTx/>
        <a:buSzPct val="100000"/>
        <a:buFont typeface="Arial"/>
        <a:buChar char="•"/>
        <a:tabLst/>
        <a:defRPr sz="6400" b="0" i="0" u="none" strike="noStrike" cap="none" spc="0" baseline="0">
          <a:ln>
            <a:noFill/>
          </a:ln>
          <a:solidFill>
            <a:schemeClr val="accent6"/>
          </a:solidFill>
          <a:uFillTx/>
          <a:latin typeface="+mj-lt"/>
          <a:ea typeface="+mj-ea"/>
          <a:cs typeface="+mj-cs"/>
          <a:sym typeface="Calibri"/>
        </a:defRPr>
      </a:lvl1pPr>
      <a:lvl2pPr marL="1110342" marR="0" indent="-653142" algn="l" defTabSz="1828800" rtl="0" latinLnBrk="0">
        <a:lnSpc>
          <a:spcPct val="100000"/>
        </a:lnSpc>
        <a:spcBef>
          <a:spcPts val="1500"/>
        </a:spcBef>
        <a:spcAft>
          <a:spcPts val="0"/>
        </a:spcAft>
        <a:buClrTx/>
        <a:buSzPct val="100000"/>
        <a:buFont typeface="Arial"/>
        <a:buChar char="–"/>
        <a:tabLst/>
        <a:defRPr sz="6400" b="0" i="0" u="none" strike="noStrike" cap="none" spc="0" baseline="0">
          <a:ln>
            <a:noFill/>
          </a:ln>
          <a:solidFill>
            <a:schemeClr val="accent6"/>
          </a:solidFill>
          <a:uFillTx/>
          <a:latin typeface="+mj-lt"/>
          <a:ea typeface="+mj-ea"/>
          <a:cs typeface="+mj-cs"/>
          <a:sym typeface="Calibri"/>
        </a:defRPr>
      </a:lvl2pPr>
      <a:lvl3pPr marL="1524000" marR="0" indent="-609600" algn="l" defTabSz="1828800" rtl="0" latinLnBrk="0">
        <a:lnSpc>
          <a:spcPct val="100000"/>
        </a:lnSpc>
        <a:spcBef>
          <a:spcPts val="1500"/>
        </a:spcBef>
        <a:spcAft>
          <a:spcPts val="0"/>
        </a:spcAft>
        <a:buClrTx/>
        <a:buSzPct val="100000"/>
        <a:buFont typeface="Arial"/>
        <a:buChar char="•"/>
        <a:tabLst/>
        <a:defRPr sz="6400" b="0" i="0" u="none" strike="noStrike" cap="none" spc="0" baseline="0">
          <a:ln>
            <a:noFill/>
          </a:ln>
          <a:solidFill>
            <a:schemeClr val="accent6"/>
          </a:solidFill>
          <a:uFillTx/>
          <a:latin typeface="+mj-lt"/>
          <a:ea typeface="+mj-ea"/>
          <a:cs typeface="+mj-cs"/>
          <a:sym typeface="Calibri"/>
        </a:defRPr>
      </a:lvl3pPr>
      <a:lvl4pPr marL="2103120" marR="0" indent="-731520" algn="l" defTabSz="1828800" rtl="0" latinLnBrk="0">
        <a:lnSpc>
          <a:spcPct val="100000"/>
        </a:lnSpc>
        <a:spcBef>
          <a:spcPts val="1500"/>
        </a:spcBef>
        <a:spcAft>
          <a:spcPts val="0"/>
        </a:spcAft>
        <a:buClrTx/>
        <a:buSzPct val="100000"/>
        <a:buFont typeface="Arial"/>
        <a:buChar char="–"/>
        <a:tabLst/>
        <a:defRPr sz="6400" b="0" i="0" u="none" strike="noStrike" cap="none" spc="0" baseline="0">
          <a:ln>
            <a:noFill/>
          </a:ln>
          <a:solidFill>
            <a:schemeClr val="accent6"/>
          </a:solidFill>
          <a:uFillTx/>
          <a:latin typeface="+mj-lt"/>
          <a:ea typeface="+mj-ea"/>
          <a:cs typeface="+mj-cs"/>
          <a:sym typeface="Calibri"/>
        </a:defRPr>
      </a:lvl4pPr>
      <a:lvl5pPr marL="2560320" marR="0" indent="-731520" algn="l" defTabSz="1828800" rtl="0" latinLnBrk="0">
        <a:lnSpc>
          <a:spcPct val="100000"/>
        </a:lnSpc>
        <a:spcBef>
          <a:spcPts val="1500"/>
        </a:spcBef>
        <a:spcAft>
          <a:spcPts val="0"/>
        </a:spcAft>
        <a:buClrTx/>
        <a:buSzPct val="100000"/>
        <a:buFont typeface="Arial"/>
        <a:buChar char="»"/>
        <a:tabLst/>
        <a:defRPr sz="6400" b="0" i="0" u="none" strike="noStrike" cap="none" spc="0" baseline="0">
          <a:ln>
            <a:noFill/>
          </a:ln>
          <a:solidFill>
            <a:schemeClr val="accent6"/>
          </a:solidFill>
          <a:uFillTx/>
          <a:latin typeface="+mj-lt"/>
          <a:ea typeface="+mj-ea"/>
          <a:cs typeface="+mj-cs"/>
          <a:sym typeface="Calibri"/>
        </a:defRPr>
      </a:lvl5pPr>
      <a:lvl6pPr marL="3017520" marR="0" indent="-731520" algn="l" defTabSz="1828800" rtl="0" latinLnBrk="0">
        <a:lnSpc>
          <a:spcPct val="100000"/>
        </a:lnSpc>
        <a:spcBef>
          <a:spcPts val="1500"/>
        </a:spcBef>
        <a:spcAft>
          <a:spcPts val="0"/>
        </a:spcAft>
        <a:buClrTx/>
        <a:buSzPct val="100000"/>
        <a:buFont typeface="Arial"/>
        <a:buChar char="•"/>
        <a:tabLst/>
        <a:defRPr sz="6400" b="0" i="0" u="none" strike="noStrike" cap="none" spc="0" baseline="0">
          <a:ln>
            <a:noFill/>
          </a:ln>
          <a:solidFill>
            <a:schemeClr val="accent6"/>
          </a:solidFill>
          <a:uFillTx/>
          <a:latin typeface="+mj-lt"/>
          <a:ea typeface="+mj-ea"/>
          <a:cs typeface="+mj-cs"/>
          <a:sym typeface="Calibri"/>
        </a:defRPr>
      </a:lvl6pPr>
      <a:lvl7pPr marL="3474720" marR="0" indent="-731520" algn="l" defTabSz="1828800" rtl="0" latinLnBrk="0">
        <a:lnSpc>
          <a:spcPct val="100000"/>
        </a:lnSpc>
        <a:spcBef>
          <a:spcPts val="1500"/>
        </a:spcBef>
        <a:spcAft>
          <a:spcPts val="0"/>
        </a:spcAft>
        <a:buClrTx/>
        <a:buSzPct val="100000"/>
        <a:buFont typeface="Arial"/>
        <a:buChar char="•"/>
        <a:tabLst/>
        <a:defRPr sz="6400" b="0" i="0" u="none" strike="noStrike" cap="none" spc="0" baseline="0">
          <a:ln>
            <a:noFill/>
          </a:ln>
          <a:solidFill>
            <a:schemeClr val="accent6"/>
          </a:solidFill>
          <a:uFillTx/>
          <a:latin typeface="+mj-lt"/>
          <a:ea typeface="+mj-ea"/>
          <a:cs typeface="+mj-cs"/>
          <a:sym typeface="Calibri"/>
        </a:defRPr>
      </a:lvl7pPr>
      <a:lvl8pPr marL="3931920" marR="0" indent="-731520" algn="l" defTabSz="1828800" rtl="0" latinLnBrk="0">
        <a:lnSpc>
          <a:spcPct val="100000"/>
        </a:lnSpc>
        <a:spcBef>
          <a:spcPts val="1500"/>
        </a:spcBef>
        <a:spcAft>
          <a:spcPts val="0"/>
        </a:spcAft>
        <a:buClrTx/>
        <a:buSzPct val="100000"/>
        <a:buFont typeface="Arial"/>
        <a:buChar char="•"/>
        <a:tabLst/>
        <a:defRPr sz="6400" b="0" i="0" u="none" strike="noStrike" cap="none" spc="0" baseline="0">
          <a:ln>
            <a:noFill/>
          </a:ln>
          <a:solidFill>
            <a:schemeClr val="accent6"/>
          </a:solidFill>
          <a:uFillTx/>
          <a:latin typeface="+mj-lt"/>
          <a:ea typeface="+mj-ea"/>
          <a:cs typeface="+mj-cs"/>
          <a:sym typeface="Calibri"/>
        </a:defRPr>
      </a:lvl8pPr>
      <a:lvl9pPr marL="4389120" marR="0" indent="-731520" algn="l" defTabSz="1828800" rtl="0" latinLnBrk="0">
        <a:lnSpc>
          <a:spcPct val="100000"/>
        </a:lnSpc>
        <a:spcBef>
          <a:spcPts val="1500"/>
        </a:spcBef>
        <a:spcAft>
          <a:spcPts val="0"/>
        </a:spcAft>
        <a:buClrTx/>
        <a:buSzPct val="100000"/>
        <a:buFont typeface="Arial"/>
        <a:buChar char="•"/>
        <a:tabLst/>
        <a:defRPr sz="6400" b="0" i="0" u="none" strike="noStrike" cap="none" spc="0" baseline="0">
          <a:ln>
            <a:noFill/>
          </a:ln>
          <a:solidFill>
            <a:schemeClr val="accent6"/>
          </a:solidFill>
          <a:uFillTx/>
          <a:latin typeface="+mj-lt"/>
          <a:ea typeface="+mj-ea"/>
          <a:cs typeface="+mj-cs"/>
          <a:sym typeface="Calibri"/>
        </a:defRPr>
      </a:lvl9pPr>
    </p:bodyStyle>
    <p:otherStyle>
      <a:lvl1pPr marL="0" marR="0" indent="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1pPr>
      <a:lvl2pPr marL="0" marR="0" indent="45720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2pPr>
      <a:lvl3pPr marL="0" marR="0" indent="91440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3pPr>
      <a:lvl4pPr marL="0" marR="0" indent="137160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4pPr>
      <a:lvl5pPr marL="0" marR="0" indent="182880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5pPr>
      <a:lvl6pPr marL="0" marR="0" indent="228600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6pPr>
      <a:lvl7pPr marL="0" marR="0" indent="274320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7pPr>
      <a:lvl8pPr marL="0" marR="0" indent="320040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8pPr>
      <a:lvl9pPr marL="0" marR="0" indent="365760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20786816" y="626400"/>
            <a:ext cx="2590800" cy="228600"/>
          </a:xfrm>
          <a:prstGeom prst="rect">
            <a:avLst/>
          </a:prstGeom>
        </p:spPr>
      </p:pic>
      <p:pic>
        <p:nvPicPr>
          <p:cNvPr id="13" name="Picture 12"/>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1095568" y="626400"/>
            <a:ext cx="5600700" cy="1054100"/>
          </a:xfrm>
          <a:prstGeom prst="rect">
            <a:avLst/>
          </a:prstGeom>
        </p:spPr>
      </p:pic>
      <p:pic>
        <p:nvPicPr>
          <p:cNvPr id="8" name="Picture 7"/>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9"/>
              <a:stretch>
                <a:fillRect/>
              </a:stretch>
            </p:blipFill>
          </mc:Choice>
          <mc:Fallback>
            <p:blipFill>
              <a:blip r:embed="rId10"/>
              <a:stretch>
                <a:fillRect/>
              </a:stretch>
            </p:blipFill>
          </mc:Fallback>
        </mc:AlternateContent>
        <p:spPr>
          <a:xfrm>
            <a:off x="1942198" y="1603524"/>
            <a:ext cx="7353300" cy="1079500"/>
          </a:xfrm>
          <a:prstGeom prst="rect">
            <a:avLst/>
          </a:prstGeom>
        </p:spPr>
      </p:pic>
      <p:pic>
        <p:nvPicPr>
          <p:cNvPr id="7" name="Picture 6"/>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11"/>
              <a:stretch>
                <a:fillRect/>
              </a:stretch>
            </p:blipFill>
          </mc:Choice>
          <mc:Fallback>
            <p:blipFill>
              <a:blip r:embed="rId12"/>
              <a:stretch>
                <a:fillRect/>
              </a:stretch>
            </p:blipFill>
          </mc:Fallback>
        </mc:AlternateContent>
        <p:spPr>
          <a:xfrm>
            <a:off x="-50800" y="11676488"/>
            <a:ext cx="24485600" cy="2057400"/>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50800" y="0"/>
            <a:ext cx="24485600" cy="11887200"/>
          </a:xfrm>
          <a:prstGeom prst="rect">
            <a:avLst/>
          </a:prstGeom>
        </p:spPr>
      </p:pic>
      <p:pic>
        <p:nvPicPr>
          <p:cNvPr id="6" name="Picture 5"/>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958742" y="865970"/>
            <a:ext cx="5600700" cy="1054100"/>
          </a:xfrm>
          <a:prstGeom prst="rect">
            <a:avLst/>
          </a:prstGeom>
        </p:spPr>
      </p:pic>
      <p:pic>
        <p:nvPicPr>
          <p:cNvPr id="9" name="Picture 8"/>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2291668" y="1920070"/>
            <a:ext cx="5638800" cy="660400"/>
          </a:xfrm>
          <a:prstGeom prst="rect">
            <a:avLst/>
          </a:prstGeom>
        </p:spPr>
      </p:pic>
      <p:pic>
        <p:nvPicPr>
          <p:cNvPr id="8" name="Picture 7"/>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9"/>
              <a:stretch>
                <a:fillRect/>
              </a:stretch>
            </p:blipFill>
          </mc:Choice>
          <mc:Fallback>
            <p:blipFill>
              <a:blip r:embed="rId10"/>
              <a:stretch>
                <a:fillRect/>
              </a:stretch>
            </p:blipFill>
          </mc:Fallback>
        </mc:AlternateContent>
        <p:spPr>
          <a:xfrm>
            <a:off x="-50800" y="11676488"/>
            <a:ext cx="24485600" cy="2057400"/>
          </a:xfrm>
          <a:prstGeom prst="rect">
            <a:avLst/>
          </a:prstGeom>
        </p:spPr>
      </p:pic>
    </p:spTree>
  </p:cSld>
  <p:clrMap bg1="lt1" tx1="dk1" bg2="lt2" tx2="dk2" accent1="accent1" accent2="accent2" accent3="accent3" accent4="accent4" accent5="accent5" accent6="accent6" hlink="hlink" folHlink="folHlink"/>
  <p:sldLayoutIdLst>
    <p:sldLayoutId id="214748367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rcRect b="12792"/>
              <a:stretch>
                <a:fillRect/>
              </a:stretch>
            </p:blipFill>
          </mc:Choice>
          <mc:Fallback>
            <p:blipFill>
              <a:blip r:embed="rId4"/>
              <a:srcRect b="12792"/>
              <a:stretch>
                <a:fillRect/>
              </a:stretch>
            </p:blipFill>
          </mc:Fallback>
        </mc:AlternateContent>
        <p:spPr>
          <a:xfrm>
            <a:off x="-50800" y="-25400"/>
            <a:ext cx="24485600" cy="12005733"/>
          </a:xfrm>
          <a:prstGeom prst="rect">
            <a:avLst/>
          </a:prstGeom>
        </p:spPr>
      </p:pic>
      <p:pic>
        <p:nvPicPr>
          <p:cNvPr id="15" name="Picture 1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20066391" y="1234702"/>
            <a:ext cx="3454400" cy="304800"/>
          </a:xfrm>
          <a:prstGeom prst="rect">
            <a:avLst/>
          </a:prstGeom>
        </p:spPr>
      </p:pic>
      <p:pic>
        <p:nvPicPr>
          <p:cNvPr id="5" name="Picture 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2253184" y="1746874"/>
            <a:ext cx="5638800" cy="660400"/>
          </a:xfrm>
          <a:prstGeom prst="rect">
            <a:avLst/>
          </a:prstGeom>
        </p:spPr>
      </p:pic>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9"/>
              <a:stretch>
                <a:fillRect/>
              </a:stretch>
            </p:blipFill>
          </mc:Choice>
          <mc:Fallback>
            <p:blipFill>
              <a:blip r:embed="rId10"/>
              <a:stretch>
                <a:fillRect/>
              </a:stretch>
            </p:blipFill>
          </mc:Fallback>
        </mc:AlternateContent>
        <p:spPr>
          <a:xfrm>
            <a:off x="-50800" y="11694376"/>
            <a:ext cx="24485600" cy="2057400"/>
          </a:xfrm>
          <a:prstGeom prst="rect">
            <a:avLst/>
          </a:prstGeom>
        </p:spPr>
      </p:pic>
    </p:spTree>
  </p:cSld>
  <p:clrMap bg1="lt1" tx1="dk1" bg2="lt2" tx2="dk2" accent1="accent1" accent2="accent2" accent3="accent3" accent4="accent4" accent5="accent5" accent6="accent6" hlink="hlink" folHlink="folHlink"/>
  <p:sldLayoutIdLst>
    <p:sldLayoutId id="214748365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b="14021"/>
              <a:stretch>
                <a:fillRect/>
              </a:stretch>
            </p:blipFill>
          </mc:Choice>
          <mc:Fallback>
            <p:blipFill>
              <a:blip r:embed="rId4"/>
              <a:srcRect b="14021"/>
              <a:stretch>
                <a:fillRect/>
              </a:stretch>
            </p:blipFill>
          </mc:Fallback>
        </mc:AlternateContent>
        <p:spPr>
          <a:xfrm>
            <a:off x="-50800" y="-31750"/>
            <a:ext cx="24485600" cy="11847427"/>
          </a:xfrm>
          <a:prstGeom prst="rect">
            <a:avLst/>
          </a:prstGeom>
        </p:spPr>
      </p:pic>
      <p:pic>
        <p:nvPicPr>
          <p:cNvPr id="8" name="Picture 7"/>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958742" y="865970"/>
            <a:ext cx="5600700" cy="1054100"/>
          </a:xfrm>
          <a:prstGeom prst="rect">
            <a:avLst/>
          </a:prstGeom>
        </p:spPr>
      </p:pic>
      <p:pic>
        <p:nvPicPr>
          <p:cNvPr id="7" name="Picture 6"/>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2291668" y="1920070"/>
            <a:ext cx="5638800" cy="660400"/>
          </a:xfrm>
          <a:prstGeom prst="rect">
            <a:avLst/>
          </a:prstGeom>
        </p:spPr>
      </p:pic>
      <p:pic>
        <p:nvPicPr>
          <p:cNvPr id="9" name="Picture 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9"/>
              <a:stretch>
                <a:fillRect/>
              </a:stretch>
            </p:blipFill>
          </mc:Choice>
          <mc:Fallback>
            <p:blipFill>
              <a:blip r:embed="rId10"/>
              <a:stretch>
                <a:fillRect/>
              </a:stretch>
            </p:blipFill>
          </mc:Fallback>
        </mc:AlternateContent>
        <p:spPr>
          <a:xfrm>
            <a:off x="-50800" y="11676488"/>
            <a:ext cx="24485600" cy="2057400"/>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0998200" y="0"/>
            <a:ext cx="13385800" cy="13335000"/>
          </a:xfrm>
          <a:prstGeom prst="rect">
            <a:avLst/>
          </a:prstGeom>
        </p:spPr>
      </p:pic>
      <p:pic>
        <p:nvPicPr>
          <p:cNvPr id="12" name="Picture 1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20124116" y="1003777"/>
            <a:ext cx="3454400" cy="304800"/>
          </a:xfrm>
          <a:prstGeom prst="rect">
            <a:avLst/>
          </a:prstGeom>
        </p:spPr>
      </p:pic>
      <p:pic>
        <p:nvPicPr>
          <p:cNvPr id="5" name="Picture 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864664" y="722620"/>
            <a:ext cx="5600700" cy="1054100"/>
          </a:xfrm>
          <a:prstGeom prst="rect">
            <a:avLst/>
          </a:prstGeom>
        </p:spPr>
      </p:pic>
      <p:pic>
        <p:nvPicPr>
          <p:cNvPr id="7" name="Picture 6"/>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9"/>
              <a:stretch>
                <a:fillRect/>
              </a:stretch>
            </p:blipFill>
          </mc:Choice>
          <mc:Fallback>
            <p:blipFill>
              <a:blip r:embed="rId10"/>
              <a:stretch>
                <a:fillRect/>
              </a:stretch>
            </p:blipFill>
          </mc:Fallback>
        </mc:AlternateContent>
        <p:spPr>
          <a:xfrm>
            <a:off x="1711294" y="1699744"/>
            <a:ext cx="7353300" cy="1079500"/>
          </a:xfrm>
          <a:prstGeom prst="rect">
            <a:avLst/>
          </a:prstGeom>
        </p:spPr>
      </p:pic>
      <p:pic>
        <p:nvPicPr>
          <p:cNvPr id="8" name="Picture 7"/>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13"/>
              <a:srcRect r="225"/>
              <a:stretch>
                <a:fillRect/>
              </a:stretch>
            </p:blipFill>
          </mc:Choice>
          <mc:Fallback>
            <p:blipFill>
              <a:blip r:embed="rId14"/>
              <a:srcRect r="225"/>
              <a:stretch>
                <a:fillRect/>
              </a:stretch>
            </p:blipFill>
          </mc:Fallback>
        </mc:AlternateContent>
        <p:spPr>
          <a:xfrm>
            <a:off x="-15026" y="11694376"/>
            <a:ext cx="24430584" cy="20574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876300" y="346136"/>
            <a:ext cx="22631400" cy="1054100"/>
          </a:xfrm>
          <a:prstGeom prst="rect">
            <a:avLst/>
          </a:prstGeom>
        </p:spPr>
      </p:pic>
      <p:pic>
        <p:nvPicPr>
          <p:cNvPr id="5" name="Picture 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rcRect r="225"/>
              <a:stretch>
                <a:fillRect/>
              </a:stretch>
            </p:blipFill>
          </mc:Choice>
          <mc:Fallback>
            <p:blipFill>
              <a:blip r:embed="rId6"/>
              <a:srcRect r="225"/>
              <a:stretch>
                <a:fillRect/>
              </a:stretch>
            </p:blipFill>
          </mc:Fallback>
        </mc:AlternateContent>
        <p:spPr>
          <a:xfrm>
            <a:off x="-15026" y="11694376"/>
            <a:ext cx="24430584" cy="2057400"/>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876300" y="346136"/>
            <a:ext cx="22631400" cy="1054100"/>
          </a:xfrm>
          <a:prstGeom prst="rect">
            <a:avLst/>
          </a:prstGeom>
        </p:spPr>
      </p:pic>
      <p:pic>
        <p:nvPicPr>
          <p:cNvPr id="5" name="Picture 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rcRect r="225"/>
              <a:stretch>
                <a:fillRect/>
              </a:stretch>
            </p:blipFill>
          </mc:Choice>
          <mc:Fallback>
            <p:blipFill>
              <a:blip r:embed="rId6"/>
              <a:srcRect r="225"/>
              <a:stretch>
                <a:fillRect/>
              </a:stretch>
            </p:blipFill>
          </mc:Fallback>
        </mc:AlternateContent>
        <p:spPr>
          <a:xfrm>
            <a:off x="-15026" y="11694376"/>
            <a:ext cx="24430584" cy="2057400"/>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t="2020"/>
              <a:stretch>
                <a:fillRect/>
              </a:stretch>
            </p:blipFill>
          </mc:Choice>
          <mc:Fallback>
            <p:blipFill>
              <a:blip r:embed="rId4"/>
              <a:srcRect t="2020"/>
              <a:stretch>
                <a:fillRect/>
              </a:stretch>
            </p:blipFill>
          </mc:Fallback>
        </mc:AlternateContent>
        <p:spPr>
          <a:xfrm>
            <a:off x="11029758" y="0"/>
            <a:ext cx="13385800" cy="13065588"/>
          </a:xfrm>
          <a:prstGeom prst="rect">
            <a:avLst/>
          </a:prstGeom>
        </p:spPr>
      </p:pic>
      <p:pic>
        <p:nvPicPr>
          <p:cNvPr id="11" name="Picture 10"/>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876300" y="346136"/>
            <a:ext cx="22631400" cy="1054100"/>
          </a:xfrm>
          <a:prstGeom prst="rect">
            <a:avLst/>
          </a:prstGeom>
        </p:spPr>
      </p:pic>
      <p:pic>
        <p:nvPicPr>
          <p:cNvPr id="6" name="Picture 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rcRect r="225"/>
              <a:stretch>
                <a:fillRect/>
              </a:stretch>
            </p:blipFill>
          </mc:Choice>
          <mc:Fallback>
            <p:blipFill>
              <a:blip r:embed="rId4"/>
              <a:srcRect r="225"/>
              <a:stretch>
                <a:fillRect/>
              </a:stretch>
            </p:blipFill>
          </mc:Fallback>
        </mc:AlternateContent>
        <p:spPr>
          <a:xfrm>
            <a:off x="-15026" y="11694376"/>
            <a:ext cx="24430584" cy="2057400"/>
          </a:xfrm>
          <a:prstGeom prst="rect">
            <a:avLst/>
          </a:prstGeom>
        </p:spPr>
      </p:pic>
    </p:spTree>
  </p:cSld>
  <p:clrMap bg1="lt1" tx1="dk1" bg2="lt2" tx2="dk2" accent1="accent1" accent2="accent2" accent3="accent3" accent4="accent4" accent5="accent5" accent6="accent6" hlink="hlink" folHlink="folHlink"/>
  <p:sldLayoutIdLst>
    <p:sldLayoutId id="214748366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rcRect t="2020"/>
              <a:stretch>
                <a:fillRect/>
              </a:stretch>
            </p:blipFill>
          </mc:Choice>
          <mc:Fallback>
            <p:blipFill>
              <a:blip r:embed="rId4"/>
              <a:srcRect t="2020"/>
              <a:stretch>
                <a:fillRect/>
              </a:stretch>
            </p:blipFill>
          </mc:Fallback>
        </mc:AlternateContent>
        <p:spPr>
          <a:xfrm>
            <a:off x="11029758" y="0"/>
            <a:ext cx="13385800" cy="13065588"/>
          </a:xfrm>
          <a:prstGeom prst="rect">
            <a:avLst/>
          </a:prstGeom>
        </p:spPr>
      </p:pic>
      <p:pic>
        <p:nvPicPr>
          <p:cNvPr id="11" name="Picture 10"/>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876300" y="346136"/>
            <a:ext cx="22631400" cy="1054100"/>
          </a:xfrm>
          <a:prstGeom prst="rect">
            <a:avLst/>
          </a:prstGeom>
        </p:spPr>
      </p:pic>
      <p:pic>
        <p:nvPicPr>
          <p:cNvPr id="7" name="Picture 6"/>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50800" y="11676488"/>
            <a:ext cx="24485600" cy="2057400"/>
          </a:xfrm>
          <a:prstGeom prst="rect">
            <a:avLst/>
          </a:prstGeom>
        </p:spPr>
      </p:pic>
    </p:spTree>
  </p:cSld>
  <p:clrMap bg1="lt1" tx1="dk1" bg2="lt2" tx2="dk2" accent1="accent1" accent2="accent2" accent3="accent3" accent4="accent4" accent5="accent5" accent6="accent6" hlink="hlink" folHlink="folHlink"/>
  <p:sldLayoutIdLst>
    <p:sldLayoutId id="214748366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095568" y="626400"/>
            <a:ext cx="5600700" cy="1054100"/>
          </a:xfrm>
          <a:prstGeom prst="rect">
            <a:avLst/>
          </a:prstGeom>
        </p:spPr>
      </p:pic>
      <p:pic>
        <p:nvPicPr>
          <p:cNvPr id="5" name="Picture 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1942198" y="1603524"/>
            <a:ext cx="7353300" cy="1079500"/>
          </a:xfrm>
          <a:prstGeom prst="rect">
            <a:avLst/>
          </a:prstGeom>
        </p:spPr>
      </p:pic>
      <p:pic>
        <p:nvPicPr>
          <p:cNvPr id="6" name="Picture 5"/>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7"/>
              <a:srcRect t="2020"/>
              <a:stretch>
                <a:fillRect/>
              </a:stretch>
            </p:blipFill>
          </mc:Choice>
          <mc:Fallback>
            <p:blipFill>
              <a:blip r:embed="rId8"/>
              <a:srcRect t="2020"/>
              <a:stretch>
                <a:fillRect/>
              </a:stretch>
            </p:blipFill>
          </mc:Fallback>
        </mc:AlternateContent>
        <p:spPr>
          <a:xfrm>
            <a:off x="11029758" y="0"/>
            <a:ext cx="13385800" cy="13065588"/>
          </a:xfrm>
          <a:prstGeom prst="rect">
            <a:avLst/>
          </a:prstGeom>
        </p:spPr>
      </p:pic>
      <p:pic>
        <p:nvPicPr>
          <p:cNvPr id="8" name="Picture 7"/>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15"/>
              <a:stretch>
                <a:fillRect/>
              </a:stretch>
            </p:blipFill>
          </mc:Choice>
          <mc:Fallback>
            <p:blipFill>
              <a:blip r:embed="rId16"/>
              <a:stretch>
                <a:fillRect/>
              </a:stretch>
            </p:blipFill>
          </mc:Fallback>
        </mc:AlternateContent>
        <p:spPr>
          <a:xfrm>
            <a:off x="20594399" y="733589"/>
            <a:ext cx="2590800" cy="228600"/>
          </a:xfrm>
          <a:prstGeom prst="rect">
            <a:avLst/>
          </a:prstGeom>
        </p:spPr>
      </p:pic>
      <p:pic>
        <p:nvPicPr>
          <p:cNvPr id="9" name="Picture 8"/>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17"/>
              <a:stretch>
                <a:fillRect/>
              </a:stretch>
            </p:blipFill>
          </mc:Choice>
          <mc:Fallback>
            <p:blipFill>
              <a:blip r:embed="rId18"/>
              <a:stretch>
                <a:fillRect/>
              </a:stretch>
            </p:blipFill>
          </mc:Fallback>
        </mc:AlternateContent>
        <p:spPr>
          <a:xfrm>
            <a:off x="-50800" y="11676488"/>
            <a:ext cx="24485600" cy="2057400"/>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awards.cies.org/"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4.pdf"/><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df"/><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8" Type="http://schemas.openxmlformats.org/officeDocument/2006/relationships/hyperlink" Target="mailto:OLF@iie.org" TargetMode="External"/><Relationship Id="rId3" Type="http://schemas.openxmlformats.org/officeDocument/2006/relationships/image" Target="../media/image24.pdf"/><Relationship Id="rId7" Type="http://schemas.openxmlformats.org/officeDocument/2006/relationships/hyperlink" Target="http://www.cies.org/olf"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hyperlink" Target="mailto:SIR@iie.org" TargetMode="External"/><Relationship Id="rId5" Type="http://schemas.openxmlformats.org/officeDocument/2006/relationships/hyperlink" Target="http://www.cies.org/sir" TargetMode="External"/><Relationship Id="rId10" Type="http://schemas.openxmlformats.org/officeDocument/2006/relationships/hyperlink" Target="mailto:Dcook@iie.org" TargetMode="External"/><Relationship Id="rId4" Type="http://schemas.openxmlformats.org/officeDocument/2006/relationships/image" Target="../media/image21.png"/><Relationship Id="rId9" Type="http://schemas.openxmlformats.org/officeDocument/2006/relationships/hyperlink" Target="https://foreign.fulbrightonline.org/about/fulbright-flta"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mailto:DDRA@ed.gov" TargetMode="External"/><Relationship Id="rId3" Type="http://schemas.openxmlformats.org/officeDocument/2006/relationships/hyperlink" Target="mailto:arctic@iie.org" TargetMode="External"/><Relationship Id="rId7"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4.pdf"/><Relationship Id="rId11" Type="http://schemas.openxmlformats.org/officeDocument/2006/relationships/hyperlink" Target="mailto:FulbrightTGC@irex.org" TargetMode="External"/><Relationship Id="rId5" Type="http://schemas.openxmlformats.org/officeDocument/2006/relationships/hyperlink" Target="mailto:fulbrightspecialist@worldlearning.org" TargetMode="External"/><Relationship Id="rId10" Type="http://schemas.openxmlformats.org/officeDocument/2006/relationships/hyperlink" Target="mailto:FulbrightDA@irex.org" TargetMode="External"/><Relationship Id="rId4" Type="http://schemas.openxmlformats.org/officeDocument/2006/relationships/hyperlink" Target="mailto:GPA@ed.gov" TargetMode="External"/><Relationship Id="rId9" Type="http://schemas.openxmlformats.org/officeDocument/2006/relationships/hyperlink" Target="mailto:FBstudent@iie.org"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cies2.org" TargetMode="External"/><Relationship Id="rId7" Type="http://schemas.openxmlformats.org/officeDocument/2006/relationships/image" Target="../media/image36.pdf"/><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s://www.cies.org/connect-with-fulbright" TargetMode="External"/><Relationship Id="rId5" Type="http://schemas.openxmlformats.org/officeDocument/2006/relationships/hyperlink" Target="https://www.cies.org/" TargetMode="External"/><Relationship Id="rId4" Type="http://schemas.openxmlformats.org/officeDocument/2006/relationships/hyperlink" Target="mailto:scholars@iie.or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4.pd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eca.state.gov/files/bureau/chapter_600_-_3_-_2016_0.pdf"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960472" y="1634260"/>
            <a:ext cx="18444850" cy="121058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marL="0" marR="0" lvl="0" indent="0" algn="l" defTabSz="1828800" rtl="0" eaLnBrk="1" fontAlgn="auto" latinLnBrk="0" hangingPunct="0">
              <a:lnSpc>
                <a:spcPct val="80000"/>
              </a:lnSpc>
              <a:spcBef>
                <a:spcPts val="0"/>
              </a:spcBef>
              <a:spcAft>
                <a:spcPts val="1200"/>
              </a:spcAft>
              <a:buClrTx/>
              <a:buSzTx/>
              <a:buFontTx/>
              <a:buNone/>
              <a:tabLst/>
              <a:defRPr sz="10000">
                <a:solidFill>
                  <a:srgbClr val="FAFFF8"/>
                </a:solidFill>
                <a:latin typeface="Mark OT Bold"/>
                <a:ea typeface="Mark OT Bold"/>
                <a:cs typeface="Mark OT Bold"/>
                <a:sym typeface="Mark OT Bold"/>
              </a:defRPr>
            </a:pPr>
            <a:r>
              <a:rPr kumimoji="0" lang="en-US" sz="8000" b="0" i="0" u="none" strike="noStrike" kern="0" cap="none" spc="0" normalizeH="0" baseline="0" noProof="0" dirty="0">
                <a:ln>
                  <a:noFill/>
                </a:ln>
                <a:solidFill>
                  <a:srgbClr val="0065A2"/>
                </a:solidFill>
                <a:effectLst/>
                <a:uLnTx/>
                <a:uFillTx/>
                <a:latin typeface=""/>
                <a:sym typeface="Mark OT Bold"/>
              </a:rPr>
              <a:t>Selecting the Right Award</a:t>
            </a:r>
            <a:endParaRPr kumimoji="0" sz="8000" b="0" i="0" u="none" strike="noStrike" kern="0" cap="none" spc="0" normalizeH="0" baseline="0" noProof="0" dirty="0">
              <a:ln>
                <a:noFill/>
              </a:ln>
              <a:solidFill>
                <a:srgbClr val="0065A2"/>
              </a:solidFill>
              <a:effectLst/>
              <a:uLnTx/>
              <a:uFillTx/>
              <a:latin typeface=""/>
              <a:sym typeface="Mark OT Bold"/>
            </a:endParaRPr>
          </a:p>
        </p:txBody>
      </p:sp>
      <p:sp>
        <p:nvSpPr>
          <p:cNvPr id="3" name="First &amp; Last Name, Position…"/>
          <p:cNvSpPr txBox="1"/>
          <p:nvPr/>
        </p:nvSpPr>
        <p:spPr>
          <a:xfrm>
            <a:off x="11839072" y="3096567"/>
            <a:ext cx="12320340" cy="672998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marL="571500" indent="-571500">
              <a:lnSpc>
                <a:spcPct val="15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Match expertise, experience and proposal to the award description</a:t>
            </a:r>
          </a:p>
          <a:p>
            <a:pPr marL="571500" indent="-571500">
              <a:lnSpc>
                <a:spcPct val="15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Regional experience and language ability</a:t>
            </a:r>
          </a:p>
          <a:p>
            <a:pPr marL="571500" indent="-571500">
              <a:lnSpc>
                <a:spcPct val="15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Discipline preferences, when specified</a:t>
            </a:r>
          </a:p>
          <a:p>
            <a:pPr marL="571500" indent="-571500">
              <a:lnSpc>
                <a:spcPct val="15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Is the project relevant to the host country? How will communities benefit from your project?</a:t>
            </a:r>
          </a:p>
          <a:p>
            <a:pPr marL="571500" indent="-571500">
              <a:lnSpc>
                <a:spcPct val="15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Career level – postdoctoral, early career, mid-career, Distinguished Chair, administrator</a:t>
            </a:r>
          </a:p>
        </p:txBody>
      </p:sp>
      <p:pic>
        <p:nvPicPr>
          <p:cNvPr id="7" name="Picture 6" descr="A person riding on the back of a truck&#10;&#10;Description automatically generated">
            <a:extLst>
              <a:ext uri="{FF2B5EF4-FFF2-40B4-BE49-F238E27FC236}">
                <a16:creationId xmlns:a16="http://schemas.microsoft.com/office/drawing/2014/main" id="{6E3325BF-1ABB-4A13-9AB6-0E85927855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471" y="3455794"/>
            <a:ext cx="10094973" cy="6729982"/>
          </a:xfrm>
          <a:prstGeom prst="rect">
            <a:avLst/>
          </a:prstGeom>
        </p:spPr>
      </p:pic>
    </p:spTree>
    <p:extLst>
      <p:ext uri="{BB962C8B-B14F-4D97-AF65-F5344CB8AC3E}">
        <p14:creationId xmlns:p14="http://schemas.microsoft.com/office/powerpoint/2010/main" val="1043504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960472" y="1634260"/>
            <a:ext cx="18444850" cy="121058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marL="0" marR="0" lvl="0" indent="0" algn="l" defTabSz="1828800" rtl="0" eaLnBrk="1" fontAlgn="auto" latinLnBrk="0" hangingPunct="0">
              <a:lnSpc>
                <a:spcPct val="80000"/>
              </a:lnSpc>
              <a:spcBef>
                <a:spcPts val="0"/>
              </a:spcBef>
              <a:spcAft>
                <a:spcPts val="1200"/>
              </a:spcAft>
              <a:buClrTx/>
              <a:buSzTx/>
              <a:buFontTx/>
              <a:buNone/>
              <a:tabLst/>
              <a:defRPr sz="10000">
                <a:solidFill>
                  <a:srgbClr val="FAFFF8"/>
                </a:solidFill>
                <a:latin typeface="Mark OT Bold"/>
                <a:ea typeface="Mark OT Bold"/>
                <a:cs typeface="Mark OT Bold"/>
                <a:sym typeface="Mark OT Bold"/>
              </a:defRPr>
            </a:pPr>
            <a:r>
              <a:rPr kumimoji="0" lang="en-US" sz="8000" b="0" i="0" u="none" strike="noStrike" kern="0" cap="none" spc="0" normalizeH="0" baseline="0" noProof="0" dirty="0">
                <a:ln>
                  <a:noFill/>
                </a:ln>
                <a:solidFill>
                  <a:srgbClr val="0065A2"/>
                </a:solidFill>
                <a:effectLst/>
                <a:uLnTx/>
                <a:uFillTx/>
                <a:latin typeface=""/>
                <a:sym typeface="Mark OT Bold"/>
              </a:rPr>
              <a:t>Understanding the Awards</a:t>
            </a:r>
            <a:endParaRPr kumimoji="0" sz="8000" b="0" i="0" u="none" strike="noStrike" kern="0" cap="none" spc="0" normalizeH="0" baseline="0" noProof="0" dirty="0">
              <a:ln>
                <a:noFill/>
              </a:ln>
              <a:solidFill>
                <a:srgbClr val="0065A2"/>
              </a:solidFill>
              <a:effectLst/>
              <a:uLnTx/>
              <a:uFillTx/>
              <a:latin typeface=""/>
              <a:sym typeface="Mark OT Bold"/>
            </a:endParaRPr>
          </a:p>
        </p:txBody>
      </p:sp>
      <p:sp>
        <p:nvSpPr>
          <p:cNvPr id="10" name="First &amp; Last Name, Position…">
            <a:hlinkClick r:id="rId3"/>
            <a:extLst>
              <a:ext uri="{FF2B5EF4-FFF2-40B4-BE49-F238E27FC236}">
                <a16:creationId xmlns:a16="http://schemas.microsoft.com/office/drawing/2014/main" id="{EB1A268F-395B-4B6C-B1AD-0A395D985E2D}"/>
              </a:ext>
            </a:extLst>
          </p:cNvPr>
          <p:cNvSpPr txBox="1"/>
          <p:nvPr/>
        </p:nvSpPr>
        <p:spPr>
          <a:xfrm>
            <a:off x="9298338" y="10547855"/>
            <a:ext cx="5787324" cy="161499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algn="ctr">
              <a:lnSpc>
                <a:spcPct val="150000"/>
              </a:lnSpc>
              <a:buSzPct val="120000"/>
              <a:defRPr>
                <a:solidFill>
                  <a:srgbClr val="FAFFF8"/>
                </a:solidFill>
                <a:latin typeface="Mark OT Light"/>
                <a:ea typeface="Mark OT Light"/>
                <a:cs typeface="Mark OT Light"/>
                <a:sym typeface="Mark OT Light"/>
              </a:defRPr>
            </a:pPr>
            <a:r>
              <a:rPr lang="en-US" sz="4000" b="1" dirty="0">
                <a:solidFill>
                  <a:srgbClr val="0065A2"/>
                </a:solidFill>
                <a:latin typeface=""/>
              </a:rPr>
              <a:t>https://awards.cies.org</a:t>
            </a:r>
          </a:p>
          <a:p>
            <a:pPr algn="ctr">
              <a:lnSpc>
                <a:spcPts val="4300"/>
              </a:lnSpc>
              <a:defRPr>
                <a:solidFill>
                  <a:srgbClr val="FAFFF8"/>
                </a:solidFill>
                <a:latin typeface="Mark OT Light"/>
                <a:ea typeface="Mark OT Light"/>
                <a:cs typeface="Mark OT Light"/>
                <a:sym typeface="Mark OT Light"/>
              </a:defRPr>
            </a:pPr>
            <a:endParaRPr lang="en-US" sz="3200" dirty="0">
              <a:solidFill>
                <a:srgbClr val="454A4A"/>
              </a:solidFill>
              <a:latin typeface=""/>
            </a:endParaRPr>
          </a:p>
        </p:txBody>
      </p:sp>
      <p:pic>
        <p:nvPicPr>
          <p:cNvPr id="3" name="Picture 2">
            <a:extLst>
              <a:ext uri="{FF2B5EF4-FFF2-40B4-BE49-F238E27FC236}">
                <a16:creationId xmlns:a16="http://schemas.microsoft.com/office/drawing/2014/main" id="{EAD5D025-6ABD-4E74-AEAB-166506519353}"/>
              </a:ext>
            </a:extLst>
          </p:cNvPr>
          <p:cNvPicPr>
            <a:picLocks noChangeAspect="1"/>
          </p:cNvPicPr>
          <p:nvPr/>
        </p:nvPicPr>
        <p:blipFill rotWithShape="1">
          <a:blip r:embed="rId4"/>
          <a:srcRect b="19837"/>
          <a:stretch/>
        </p:blipFill>
        <p:spPr>
          <a:xfrm>
            <a:off x="3529639" y="2731836"/>
            <a:ext cx="17698855" cy="8088564"/>
          </a:xfrm>
          <a:prstGeom prst="rect">
            <a:avLst/>
          </a:prstGeom>
        </p:spPr>
      </p:pic>
      <p:sp>
        <p:nvSpPr>
          <p:cNvPr id="9" name="Rectangle: Rounded Corners 8">
            <a:extLst>
              <a:ext uri="{FF2B5EF4-FFF2-40B4-BE49-F238E27FC236}">
                <a16:creationId xmlns:a16="http://schemas.microsoft.com/office/drawing/2014/main" id="{006D8646-3A7B-4F0B-8966-AEE94E4DF11C}"/>
              </a:ext>
            </a:extLst>
          </p:cNvPr>
          <p:cNvSpPr/>
          <p:nvPr/>
        </p:nvSpPr>
        <p:spPr>
          <a:xfrm>
            <a:off x="3857885" y="6667501"/>
            <a:ext cx="9096115" cy="1210586"/>
          </a:xfrm>
          <a:prstGeom prst="round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4013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960472" y="1634260"/>
            <a:ext cx="18444850" cy="121058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marL="0" marR="0" lvl="0" indent="0" algn="l" defTabSz="1828800" rtl="0" eaLnBrk="1" fontAlgn="auto" latinLnBrk="0" hangingPunct="0">
              <a:lnSpc>
                <a:spcPct val="80000"/>
              </a:lnSpc>
              <a:spcBef>
                <a:spcPts val="0"/>
              </a:spcBef>
              <a:spcAft>
                <a:spcPts val="1200"/>
              </a:spcAft>
              <a:buClrTx/>
              <a:buSzTx/>
              <a:buFontTx/>
              <a:buNone/>
              <a:tabLst/>
              <a:defRPr sz="10000">
                <a:solidFill>
                  <a:srgbClr val="FAFFF8"/>
                </a:solidFill>
                <a:latin typeface="Mark OT Bold"/>
                <a:ea typeface="Mark OT Bold"/>
                <a:cs typeface="Mark OT Bold"/>
                <a:sym typeface="Mark OT Bold"/>
              </a:defRPr>
            </a:pPr>
            <a:r>
              <a:rPr kumimoji="0" lang="en-US" sz="8000" b="0" i="0" u="none" strike="noStrike" kern="0" cap="none" spc="0" normalizeH="0" baseline="0" noProof="0" dirty="0">
                <a:ln>
                  <a:noFill/>
                </a:ln>
                <a:solidFill>
                  <a:srgbClr val="0065A2"/>
                </a:solidFill>
                <a:effectLst/>
                <a:uLnTx/>
                <a:uFillTx/>
                <a:latin typeface=""/>
                <a:sym typeface="Mark OT Bold"/>
              </a:rPr>
              <a:t>Application Components</a:t>
            </a:r>
            <a:endParaRPr kumimoji="0" sz="8000" b="0" i="0" u="none" strike="noStrike" kern="0" cap="none" spc="0" normalizeH="0" baseline="0" noProof="0" dirty="0">
              <a:ln>
                <a:noFill/>
              </a:ln>
              <a:solidFill>
                <a:srgbClr val="0065A2"/>
              </a:solidFill>
              <a:effectLst/>
              <a:uLnTx/>
              <a:uFillTx/>
              <a:latin typeface=""/>
              <a:sym typeface="Mark OT Bold"/>
            </a:endParaRPr>
          </a:p>
        </p:txBody>
      </p:sp>
      <p:grpSp>
        <p:nvGrpSpPr>
          <p:cNvPr id="6" name="Group 5">
            <a:extLst>
              <a:ext uri="{FF2B5EF4-FFF2-40B4-BE49-F238E27FC236}">
                <a16:creationId xmlns:a16="http://schemas.microsoft.com/office/drawing/2014/main" id="{088521AD-E297-43C8-8260-8B1BA0FCC3CC}"/>
              </a:ext>
            </a:extLst>
          </p:cNvPr>
          <p:cNvGrpSpPr/>
          <p:nvPr/>
        </p:nvGrpSpPr>
        <p:grpSpPr>
          <a:xfrm>
            <a:off x="2324695" y="3544291"/>
            <a:ext cx="8685415" cy="5795052"/>
            <a:chOff x="8870407" y="4017348"/>
            <a:chExt cx="7398138" cy="5126661"/>
          </a:xfrm>
        </p:grpSpPr>
        <p:sp>
          <p:nvSpPr>
            <p:cNvPr id="7" name="First &amp; Last Name, Position…">
              <a:extLst>
                <a:ext uri="{FF2B5EF4-FFF2-40B4-BE49-F238E27FC236}">
                  <a16:creationId xmlns:a16="http://schemas.microsoft.com/office/drawing/2014/main" id="{B65802A0-5245-4489-B53A-4875A54DF7FC}"/>
                </a:ext>
              </a:extLst>
            </p:cNvPr>
            <p:cNvSpPr txBox="1"/>
            <p:nvPr/>
          </p:nvSpPr>
          <p:spPr>
            <a:xfrm>
              <a:off x="8870408" y="4017348"/>
              <a:ext cx="6852902" cy="76237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a:defRPr>
                  <a:solidFill>
                    <a:srgbClr val="FAFFF8"/>
                  </a:solidFill>
                  <a:latin typeface="Mark OT Bold"/>
                  <a:ea typeface="Mark OT Bold"/>
                  <a:cs typeface="Mark OT Bold"/>
                  <a:sym typeface="Mark OT Bold"/>
                </a:defRPr>
              </a:pPr>
              <a:r>
                <a:rPr lang="en-US" sz="4400" b="1" dirty="0">
                  <a:solidFill>
                    <a:srgbClr val="0065A2"/>
                  </a:solidFill>
                  <a:latin typeface=""/>
                </a:rPr>
                <a:t>Requirements:</a:t>
              </a:r>
              <a:endParaRPr kumimoji="0" sz="4400" b="1" i="0" u="none" strike="noStrike" kern="0" cap="none" spc="0" normalizeH="0" baseline="0" noProof="0" dirty="0">
                <a:ln>
                  <a:noFill/>
                </a:ln>
                <a:solidFill>
                  <a:srgbClr val="0065A2"/>
                </a:solidFill>
                <a:effectLst/>
                <a:uLnTx/>
                <a:uFillTx/>
                <a:latin typeface=""/>
                <a:sym typeface="Mark OT Bold"/>
              </a:endParaRPr>
            </a:p>
          </p:txBody>
        </p:sp>
        <p:sp>
          <p:nvSpPr>
            <p:cNvPr id="11" name="Line">
              <a:extLst>
                <a:ext uri="{FF2B5EF4-FFF2-40B4-BE49-F238E27FC236}">
                  <a16:creationId xmlns:a16="http://schemas.microsoft.com/office/drawing/2014/main" id="{58CF3091-C9A1-4F4D-97B8-59D62EE7D2A1}"/>
                </a:ext>
              </a:extLst>
            </p:cNvPr>
            <p:cNvSpPr/>
            <p:nvPr/>
          </p:nvSpPr>
          <p:spPr>
            <a:xfrm>
              <a:off x="8959909" y="5015135"/>
              <a:ext cx="913935" cy="0"/>
            </a:xfrm>
            <a:prstGeom prst="line">
              <a:avLst/>
            </a:prstGeom>
            <a:ln w="50800">
              <a:solidFill>
                <a:srgbClr val="00A9E0"/>
              </a:solidFill>
            </a:ln>
          </p:spPr>
          <p:txBody>
            <a:bodyPr tIns="91439" bIns="91439"/>
            <a:lstStyle/>
            <a:p>
              <a:pPr marL="0" marR="0" lvl="0" indent="0" algn="l" defTabSz="1828800" rtl="0" eaLnBrk="1" fontAlgn="auto" latinLnBrk="0" hangingPunct="0">
                <a:lnSpc>
                  <a:spcPct val="100000"/>
                </a:lnSpc>
                <a:spcBef>
                  <a:spcPts val="0"/>
                </a:spcBef>
                <a:spcAft>
                  <a:spcPts val="0"/>
                </a:spcAft>
                <a:buClrTx/>
                <a:buSzTx/>
                <a:buFontTx/>
                <a:buNone/>
                <a:tabLst/>
                <a:defRPr/>
              </a:pPr>
              <a:endParaRPr kumimoji="0" sz="3600" b="0" i="0" u="none" strike="noStrike" kern="0" cap="none" spc="0" normalizeH="0" baseline="0" noProof="0" dirty="0">
                <a:ln>
                  <a:noFill/>
                </a:ln>
                <a:solidFill>
                  <a:srgbClr val="000000"/>
                </a:solidFill>
                <a:effectLst/>
                <a:uLnTx/>
                <a:uFillTx/>
                <a:latin typeface="Calibri"/>
                <a:ea typeface="+mj-ea"/>
                <a:cs typeface="+mj-cs"/>
                <a:sym typeface="Calibri"/>
              </a:endParaRPr>
            </a:p>
          </p:txBody>
        </p:sp>
        <p:sp>
          <p:nvSpPr>
            <p:cNvPr id="12" name="First &amp; Last Name, Position…">
              <a:extLst>
                <a:ext uri="{FF2B5EF4-FFF2-40B4-BE49-F238E27FC236}">
                  <a16:creationId xmlns:a16="http://schemas.microsoft.com/office/drawing/2014/main" id="{C24588DE-E11E-499A-BE51-DADBF70BB9FC}"/>
                </a:ext>
              </a:extLst>
            </p:cNvPr>
            <p:cNvSpPr txBox="1"/>
            <p:nvPr/>
          </p:nvSpPr>
          <p:spPr>
            <a:xfrm>
              <a:off x="8870407" y="5248674"/>
              <a:ext cx="7398138" cy="389533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nchor="t">
              <a:spAutoFit/>
            </a:bodyPr>
            <a:lstStyle/>
            <a:p>
              <a:pPr marL="571500" indent="-571500">
                <a:lnSpc>
                  <a:spcPct val="11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Application Form</a:t>
              </a:r>
            </a:p>
            <a:p>
              <a:pPr marL="571500" indent="-571500">
                <a:lnSpc>
                  <a:spcPct val="11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Project Statement </a:t>
              </a:r>
            </a:p>
            <a:p>
              <a:pPr marL="571500" indent="-571500">
                <a:lnSpc>
                  <a:spcPct val="11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Curriculum Vitae or Resume</a:t>
              </a:r>
            </a:p>
            <a:p>
              <a:pPr marL="571500" indent="-571500">
                <a:lnSpc>
                  <a:spcPct val="11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2 Letters of Recommendation</a:t>
              </a:r>
            </a:p>
            <a:p>
              <a:pPr marL="571500" indent="-571500">
                <a:lnSpc>
                  <a:spcPct val="11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Language Proficiency Report (if required)</a:t>
              </a:r>
            </a:p>
            <a:p>
              <a:pPr marL="571500" indent="-571500">
                <a:lnSpc>
                  <a:spcPct val="11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Letter of Invitation (if required)</a:t>
              </a:r>
              <a:endParaRPr lang="en-US" sz="4000" dirty="0">
                <a:solidFill>
                  <a:srgbClr val="0065A2"/>
                </a:solidFill>
                <a:latin typeface=""/>
              </a:endParaRPr>
            </a:p>
          </p:txBody>
        </p:sp>
      </p:grpSp>
      <p:pic>
        <p:nvPicPr>
          <p:cNvPr id="13" name="Picture 12">
            <a:extLst>
              <a:ext uri="{FF2B5EF4-FFF2-40B4-BE49-F238E27FC236}">
                <a16:creationId xmlns:a16="http://schemas.microsoft.com/office/drawing/2014/main" id="{3632AAFE-C4A1-433D-A007-D1E50E420DD4}"/>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1732195" y="2941587"/>
            <a:ext cx="45720" cy="8168818"/>
          </a:xfrm>
          <a:prstGeom prst="rect">
            <a:avLst/>
          </a:prstGeom>
        </p:spPr>
      </p:pic>
      <p:grpSp>
        <p:nvGrpSpPr>
          <p:cNvPr id="14" name="Group 13">
            <a:extLst>
              <a:ext uri="{FF2B5EF4-FFF2-40B4-BE49-F238E27FC236}">
                <a16:creationId xmlns:a16="http://schemas.microsoft.com/office/drawing/2014/main" id="{17AE7F14-A4D8-426F-B295-A38E41665D5D}"/>
              </a:ext>
            </a:extLst>
          </p:cNvPr>
          <p:cNvGrpSpPr/>
          <p:nvPr/>
        </p:nvGrpSpPr>
        <p:grpSpPr>
          <a:xfrm>
            <a:off x="13674617" y="3546189"/>
            <a:ext cx="9663262" cy="3966859"/>
            <a:chOff x="8870407" y="4017348"/>
            <a:chExt cx="7324823" cy="3509329"/>
          </a:xfrm>
        </p:grpSpPr>
        <p:sp>
          <p:nvSpPr>
            <p:cNvPr id="15" name="First &amp; Last Name, Position…">
              <a:extLst>
                <a:ext uri="{FF2B5EF4-FFF2-40B4-BE49-F238E27FC236}">
                  <a16:creationId xmlns:a16="http://schemas.microsoft.com/office/drawing/2014/main" id="{074AD10E-8E5D-4BB6-B8DF-A839A0A3704D}"/>
                </a:ext>
              </a:extLst>
            </p:cNvPr>
            <p:cNvSpPr txBox="1"/>
            <p:nvPr/>
          </p:nvSpPr>
          <p:spPr>
            <a:xfrm>
              <a:off x="8870408" y="4017348"/>
              <a:ext cx="6852902" cy="76237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a:buSzPct val="120000"/>
                <a:defRPr>
                  <a:solidFill>
                    <a:srgbClr val="FAFFF8"/>
                  </a:solidFill>
                  <a:latin typeface="Mark OT Light"/>
                  <a:ea typeface="Mark OT Light"/>
                  <a:cs typeface="Mark OT Light"/>
                  <a:sym typeface="Mark OT Light"/>
                </a:defRPr>
              </a:pPr>
              <a:r>
                <a:rPr lang="en-US" sz="4400" b="1" dirty="0">
                  <a:solidFill>
                    <a:srgbClr val="0065A2"/>
                  </a:solidFill>
                  <a:latin typeface=""/>
                </a:rPr>
                <a:t>Supplemental Materials:</a:t>
              </a:r>
            </a:p>
          </p:txBody>
        </p:sp>
        <p:sp>
          <p:nvSpPr>
            <p:cNvPr id="16" name="Line">
              <a:extLst>
                <a:ext uri="{FF2B5EF4-FFF2-40B4-BE49-F238E27FC236}">
                  <a16:creationId xmlns:a16="http://schemas.microsoft.com/office/drawing/2014/main" id="{A67673C4-49B0-437B-B881-04C129EE3A5E}"/>
                </a:ext>
              </a:extLst>
            </p:cNvPr>
            <p:cNvSpPr/>
            <p:nvPr/>
          </p:nvSpPr>
          <p:spPr>
            <a:xfrm>
              <a:off x="8984656" y="5015135"/>
              <a:ext cx="913935" cy="0"/>
            </a:xfrm>
            <a:prstGeom prst="line">
              <a:avLst/>
            </a:prstGeom>
            <a:ln w="50800">
              <a:solidFill>
                <a:srgbClr val="00A9E0"/>
              </a:solidFill>
            </a:ln>
          </p:spPr>
          <p:txBody>
            <a:bodyPr tIns="91439" bIns="91439"/>
            <a:lstStyle/>
            <a:p>
              <a:pPr marL="0" marR="0" lvl="0" indent="0" algn="l" defTabSz="1828800" rtl="0" eaLnBrk="1" fontAlgn="auto" latinLnBrk="0" hangingPunct="0">
                <a:lnSpc>
                  <a:spcPct val="100000"/>
                </a:lnSpc>
                <a:spcBef>
                  <a:spcPts val="0"/>
                </a:spcBef>
                <a:spcAft>
                  <a:spcPts val="0"/>
                </a:spcAft>
                <a:buClrTx/>
                <a:buSzTx/>
                <a:buFontTx/>
                <a:buNone/>
                <a:tabLst/>
                <a:defRPr/>
              </a:pPr>
              <a:endParaRPr kumimoji="0" sz="3600" b="0" i="0" u="none" strike="noStrike" kern="0" cap="none" spc="0" normalizeH="0" baseline="0" noProof="0" dirty="0">
                <a:ln>
                  <a:noFill/>
                </a:ln>
                <a:solidFill>
                  <a:srgbClr val="000000"/>
                </a:solidFill>
                <a:effectLst/>
                <a:uLnTx/>
                <a:uFillTx/>
                <a:latin typeface="Calibri"/>
                <a:ea typeface="+mj-ea"/>
                <a:cs typeface="+mj-cs"/>
                <a:sym typeface="Calibri"/>
              </a:endParaRPr>
            </a:p>
          </p:txBody>
        </p:sp>
        <p:sp>
          <p:nvSpPr>
            <p:cNvPr id="17" name="First &amp; Last Name, Position…">
              <a:extLst>
                <a:ext uri="{FF2B5EF4-FFF2-40B4-BE49-F238E27FC236}">
                  <a16:creationId xmlns:a16="http://schemas.microsoft.com/office/drawing/2014/main" id="{BED59A08-36AA-4330-82AF-BACF019998F7}"/>
                </a:ext>
              </a:extLst>
            </p:cNvPr>
            <p:cNvSpPr txBox="1"/>
            <p:nvPr/>
          </p:nvSpPr>
          <p:spPr>
            <a:xfrm>
              <a:off x="8870407" y="5248674"/>
              <a:ext cx="7324823" cy="227800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nchor="t">
              <a:spAutoFit/>
            </a:bodyPr>
            <a:lstStyle/>
            <a:p>
              <a:pPr marL="571500" indent="-571500">
                <a:lnSpc>
                  <a:spcPct val="11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Course outlines or syllabi (for teaching)</a:t>
              </a:r>
            </a:p>
            <a:p>
              <a:pPr marL="571500" indent="-571500">
                <a:lnSpc>
                  <a:spcPct val="11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Select bibliography (for research)</a:t>
              </a:r>
            </a:p>
            <a:p>
              <a:pPr marL="571500" indent="-571500">
                <a:lnSpc>
                  <a:spcPct val="11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Portfolio submissions (for artists, architects, and journalists)</a:t>
              </a:r>
              <a:endParaRPr lang="en-US" sz="4000" dirty="0">
                <a:solidFill>
                  <a:srgbClr val="0065A2"/>
                </a:solidFill>
                <a:latin typeface=""/>
              </a:endParaRPr>
            </a:p>
          </p:txBody>
        </p:sp>
      </p:grpSp>
    </p:spTree>
    <p:extLst>
      <p:ext uri="{BB962C8B-B14F-4D97-AF65-F5344CB8AC3E}">
        <p14:creationId xmlns:p14="http://schemas.microsoft.com/office/powerpoint/2010/main" val="1112868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esentation Name…"/>
          <p:cNvSpPr txBox="1"/>
          <p:nvPr/>
        </p:nvSpPr>
        <p:spPr>
          <a:xfrm>
            <a:off x="1093466" y="1624654"/>
            <a:ext cx="14011328" cy="121058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marL="0" marR="0" lvl="0" indent="0" algn="l" defTabSz="1828800" rtl="0" eaLnBrk="1" fontAlgn="auto" latinLnBrk="0" hangingPunct="0">
              <a:lnSpc>
                <a:spcPct val="80000"/>
              </a:lnSpc>
              <a:spcBef>
                <a:spcPts val="0"/>
              </a:spcBef>
              <a:spcAft>
                <a:spcPts val="1200"/>
              </a:spcAft>
              <a:buClrTx/>
              <a:buSzTx/>
              <a:buFontTx/>
              <a:buNone/>
              <a:tabLst/>
              <a:defRPr sz="10000">
                <a:solidFill>
                  <a:srgbClr val="FAFFF8"/>
                </a:solidFill>
                <a:latin typeface="Mark OT Bold"/>
                <a:ea typeface="Mark OT Bold"/>
                <a:cs typeface="Mark OT Bold"/>
                <a:sym typeface="Mark OT Bold"/>
              </a:defRPr>
            </a:pPr>
            <a:r>
              <a:rPr kumimoji="0" lang="en-US" sz="8000" b="0" i="0" u="none" strike="noStrike" kern="0" cap="none" spc="0" normalizeH="0" baseline="0" noProof="0" dirty="0">
                <a:ln>
                  <a:noFill/>
                </a:ln>
                <a:solidFill>
                  <a:srgbClr val="0065A2"/>
                </a:solidFill>
                <a:effectLst/>
                <a:uLnTx/>
                <a:uFillTx/>
                <a:latin typeface=""/>
                <a:sym typeface="Mark OT Bold"/>
              </a:rPr>
              <a:t>Application Cycle</a:t>
            </a:r>
            <a:endParaRPr kumimoji="0" sz="8000" b="0" i="0" u="none" strike="noStrike" kern="0" cap="none" spc="0" normalizeH="0" baseline="0" noProof="0" dirty="0">
              <a:ln>
                <a:noFill/>
              </a:ln>
              <a:solidFill>
                <a:srgbClr val="0065A2"/>
              </a:solidFill>
              <a:effectLst/>
              <a:uLnTx/>
              <a:uFillTx/>
              <a:latin typeface=""/>
              <a:sym typeface="Mark OT Bold"/>
            </a:endParaRPr>
          </a:p>
        </p:txBody>
      </p:sp>
      <p:pic>
        <p:nvPicPr>
          <p:cNvPr id="21" name="Picture 20">
            <a:extLst>
              <a:ext uri="{FF2B5EF4-FFF2-40B4-BE49-F238E27FC236}">
                <a16:creationId xmlns:a16="http://schemas.microsoft.com/office/drawing/2014/main" id="{57734143-F4B5-496C-AE5B-E36FC1BA4998}"/>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958508" y="7508175"/>
            <a:ext cx="19558000" cy="1068154"/>
          </a:xfrm>
          <a:prstGeom prst="rect">
            <a:avLst/>
          </a:prstGeom>
        </p:spPr>
      </p:pic>
      <p:pic>
        <p:nvPicPr>
          <p:cNvPr id="22" name="Picture 21">
            <a:extLst>
              <a:ext uri="{FF2B5EF4-FFF2-40B4-BE49-F238E27FC236}">
                <a16:creationId xmlns:a16="http://schemas.microsoft.com/office/drawing/2014/main" id="{B861CF1B-9DD1-4F51-920B-23A20E0A56E4}"/>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958508" y="6362848"/>
            <a:ext cx="19558000" cy="914400"/>
          </a:xfrm>
          <a:prstGeom prst="rect">
            <a:avLst/>
          </a:prstGeom>
        </p:spPr>
      </p:pic>
      <p:pic>
        <p:nvPicPr>
          <p:cNvPr id="23" name="Picture 22">
            <a:extLst>
              <a:ext uri="{FF2B5EF4-FFF2-40B4-BE49-F238E27FC236}">
                <a16:creationId xmlns:a16="http://schemas.microsoft.com/office/drawing/2014/main" id="{4BD16A28-1EEE-4C2A-9E76-46090E57FDE8}"/>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958508" y="9971829"/>
            <a:ext cx="19558000" cy="914400"/>
          </a:xfrm>
          <a:prstGeom prst="rect">
            <a:avLst/>
          </a:prstGeom>
        </p:spPr>
      </p:pic>
      <p:pic>
        <p:nvPicPr>
          <p:cNvPr id="24" name="Picture 23">
            <a:extLst>
              <a:ext uri="{FF2B5EF4-FFF2-40B4-BE49-F238E27FC236}">
                <a16:creationId xmlns:a16="http://schemas.microsoft.com/office/drawing/2014/main" id="{335D4A13-006A-4ADC-8C9E-C73BB41D38EC}"/>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958508" y="8826501"/>
            <a:ext cx="19558000" cy="914400"/>
          </a:xfrm>
          <a:prstGeom prst="rect">
            <a:avLst/>
          </a:prstGeom>
        </p:spPr>
      </p:pic>
      <p:pic>
        <p:nvPicPr>
          <p:cNvPr id="25" name="Picture 24">
            <a:extLst>
              <a:ext uri="{FF2B5EF4-FFF2-40B4-BE49-F238E27FC236}">
                <a16:creationId xmlns:a16="http://schemas.microsoft.com/office/drawing/2014/main" id="{2F79165A-00CD-4105-8170-BFBAFE7EE0E7}"/>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958508" y="4171461"/>
            <a:ext cx="19558000" cy="914400"/>
          </a:xfrm>
          <a:prstGeom prst="rect">
            <a:avLst/>
          </a:prstGeom>
        </p:spPr>
      </p:pic>
      <p:pic>
        <p:nvPicPr>
          <p:cNvPr id="26" name="Picture 25">
            <a:extLst>
              <a:ext uri="{FF2B5EF4-FFF2-40B4-BE49-F238E27FC236}">
                <a16:creationId xmlns:a16="http://schemas.microsoft.com/office/drawing/2014/main" id="{2D30C48F-BDC8-4892-9422-6458E61415A3}"/>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958508" y="3006889"/>
            <a:ext cx="19558000" cy="914400"/>
          </a:xfrm>
          <a:prstGeom prst="rect">
            <a:avLst/>
          </a:prstGeom>
        </p:spPr>
      </p:pic>
      <p:sp>
        <p:nvSpPr>
          <p:cNvPr id="29" name="First &amp; Last Name, Position…">
            <a:extLst>
              <a:ext uri="{FF2B5EF4-FFF2-40B4-BE49-F238E27FC236}">
                <a16:creationId xmlns:a16="http://schemas.microsoft.com/office/drawing/2014/main" id="{B69C507A-7458-46F6-8BBC-93ADAD6CFB2F}"/>
              </a:ext>
            </a:extLst>
          </p:cNvPr>
          <p:cNvSpPr txBox="1"/>
          <p:nvPr/>
        </p:nvSpPr>
        <p:spPr>
          <a:xfrm>
            <a:off x="1958508" y="3177218"/>
            <a:ext cx="4540846" cy="57246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algn="ctr">
              <a:lnSpc>
                <a:spcPct val="90000"/>
              </a:lnSpc>
              <a:spcAft>
                <a:spcPts val="600"/>
              </a:spcAft>
              <a:defRPr>
                <a:solidFill>
                  <a:srgbClr val="FAFFF8"/>
                </a:solidFill>
                <a:latin typeface="Mark OT Bold"/>
                <a:ea typeface="Mark OT Bold"/>
                <a:cs typeface="Mark OT Bold"/>
                <a:sym typeface="Mark OT Bold"/>
              </a:defRPr>
            </a:pPr>
            <a:r>
              <a:rPr lang="en-US" sz="2800" b="1" dirty="0">
                <a:solidFill>
                  <a:srgbClr val="04397A"/>
                </a:solidFill>
                <a:latin typeface=""/>
              </a:rPr>
              <a:t>FEBRUARY</a:t>
            </a:r>
            <a:endParaRPr b="1" dirty="0">
              <a:solidFill>
                <a:srgbClr val="04397A"/>
              </a:solidFill>
              <a:latin typeface=""/>
            </a:endParaRPr>
          </a:p>
        </p:txBody>
      </p:sp>
      <p:sp>
        <p:nvSpPr>
          <p:cNvPr id="32" name="Rectangle 31">
            <a:extLst>
              <a:ext uri="{FF2B5EF4-FFF2-40B4-BE49-F238E27FC236}">
                <a16:creationId xmlns:a16="http://schemas.microsoft.com/office/drawing/2014/main" id="{B177E10F-923B-4A18-AAAC-E193188001B5}"/>
              </a:ext>
            </a:extLst>
          </p:cNvPr>
          <p:cNvSpPr/>
          <p:nvPr/>
        </p:nvSpPr>
        <p:spPr>
          <a:xfrm>
            <a:off x="6704225" y="3234905"/>
            <a:ext cx="14084900" cy="516381"/>
          </a:xfrm>
          <a:prstGeom prst="rect">
            <a:avLst/>
          </a:prstGeom>
        </p:spPr>
        <p:txBody>
          <a:bodyPr wrap="square">
            <a:spAutoFit/>
          </a:bodyPr>
          <a:lstStyle/>
          <a:p>
            <a:pPr>
              <a:lnSpc>
                <a:spcPts val="3200"/>
              </a:lnSpc>
            </a:pPr>
            <a:r>
              <a:rPr lang="en-US" dirty="0">
                <a:solidFill>
                  <a:schemeClr val="bg1"/>
                </a:solidFill>
                <a:latin typeface=""/>
              </a:rPr>
              <a:t>Awards Catalog Opens</a:t>
            </a:r>
            <a:endParaRPr lang="en-US" dirty="0">
              <a:solidFill>
                <a:schemeClr val="bg1"/>
              </a:solidFill>
            </a:endParaRPr>
          </a:p>
        </p:txBody>
      </p:sp>
      <p:sp>
        <p:nvSpPr>
          <p:cNvPr id="33" name="First &amp; Last Name, Position…">
            <a:extLst>
              <a:ext uri="{FF2B5EF4-FFF2-40B4-BE49-F238E27FC236}">
                <a16:creationId xmlns:a16="http://schemas.microsoft.com/office/drawing/2014/main" id="{2D7BA368-CD6B-447D-8CBD-F61B33BBA02B}"/>
              </a:ext>
            </a:extLst>
          </p:cNvPr>
          <p:cNvSpPr txBox="1"/>
          <p:nvPr/>
        </p:nvSpPr>
        <p:spPr>
          <a:xfrm>
            <a:off x="1958508" y="4341790"/>
            <a:ext cx="4540846" cy="57246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algn="ctr">
              <a:lnSpc>
                <a:spcPct val="90000"/>
              </a:lnSpc>
              <a:spcAft>
                <a:spcPts val="600"/>
              </a:spcAft>
              <a:defRPr>
                <a:solidFill>
                  <a:srgbClr val="FAFFF8"/>
                </a:solidFill>
                <a:latin typeface="Mark OT Bold"/>
                <a:ea typeface="Mark OT Bold"/>
                <a:cs typeface="Mark OT Bold"/>
                <a:sym typeface="Mark OT Bold"/>
              </a:defRPr>
            </a:pPr>
            <a:r>
              <a:rPr lang="en-US" sz="2800" b="1" dirty="0">
                <a:solidFill>
                  <a:srgbClr val="04397A"/>
                </a:solidFill>
                <a:latin typeface=""/>
              </a:rPr>
              <a:t>SEPTEMBER 15</a:t>
            </a:r>
            <a:endParaRPr sz="2800" b="1" dirty="0">
              <a:solidFill>
                <a:srgbClr val="04397A"/>
              </a:solidFill>
              <a:latin typeface=""/>
            </a:endParaRPr>
          </a:p>
        </p:txBody>
      </p:sp>
      <p:sp>
        <p:nvSpPr>
          <p:cNvPr id="34" name="Rectangle 33">
            <a:extLst>
              <a:ext uri="{FF2B5EF4-FFF2-40B4-BE49-F238E27FC236}">
                <a16:creationId xmlns:a16="http://schemas.microsoft.com/office/drawing/2014/main" id="{1B68D13B-A683-4231-82CE-2C996A0EAD30}"/>
              </a:ext>
            </a:extLst>
          </p:cNvPr>
          <p:cNvSpPr/>
          <p:nvPr/>
        </p:nvSpPr>
        <p:spPr>
          <a:xfrm>
            <a:off x="6704225" y="4399477"/>
            <a:ext cx="14084900" cy="516381"/>
          </a:xfrm>
          <a:prstGeom prst="rect">
            <a:avLst/>
          </a:prstGeom>
        </p:spPr>
        <p:txBody>
          <a:bodyPr wrap="square">
            <a:spAutoFit/>
          </a:bodyPr>
          <a:lstStyle/>
          <a:p>
            <a:pPr>
              <a:lnSpc>
                <a:spcPts val="3200"/>
              </a:lnSpc>
            </a:pPr>
            <a:r>
              <a:rPr lang="en-US" dirty="0">
                <a:solidFill>
                  <a:schemeClr val="bg1"/>
                </a:solidFill>
                <a:latin typeface=""/>
              </a:rPr>
              <a:t>Application Deadline</a:t>
            </a:r>
            <a:endParaRPr lang="en-US" dirty="0">
              <a:solidFill>
                <a:schemeClr val="bg1"/>
              </a:solidFill>
            </a:endParaRPr>
          </a:p>
        </p:txBody>
      </p:sp>
      <p:sp>
        <p:nvSpPr>
          <p:cNvPr id="37" name="First &amp; Last Name, Position…">
            <a:extLst>
              <a:ext uri="{FF2B5EF4-FFF2-40B4-BE49-F238E27FC236}">
                <a16:creationId xmlns:a16="http://schemas.microsoft.com/office/drawing/2014/main" id="{A295C406-7229-45D5-993C-D3A40EA8F33E}"/>
              </a:ext>
            </a:extLst>
          </p:cNvPr>
          <p:cNvSpPr txBox="1"/>
          <p:nvPr/>
        </p:nvSpPr>
        <p:spPr>
          <a:xfrm>
            <a:off x="1958508" y="6525705"/>
            <a:ext cx="4540846" cy="57246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algn="ctr">
              <a:lnSpc>
                <a:spcPct val="90000"/>
              </a:lnSpc>
              <a:spcAft>
                <a:spcPts val="600"/>
              </a:spcAft>
              <a:defRPr>
                <a:solidFill>
                  <a:srgbClr val="FAFFF8"/>
                </a:solidFill>
                <a:latin typeface="Mark OT Bold"/>
                <a:ea typeface="Mark OT Bold"/>
                <a:cs typeface="Mark OT Bold"/>
                <a:sym typeface="Mark OT Bold"/>
              </a:defRPr>
            </a:pPr>
            <a:r>
              <a:rPr lang="en-US" sz="2800" b="1" dirty="0">
                <a:solidFill>
                  <a:srgbClr val="04397A"/>
                </a:solidFill>
                <a:latin typeface=""/>
              </a:rPr>
              <a:t>OCTOBER – NOVEMBER</a:t>
            </a:r>
            <a:endParaRPr sz="2800" b="1" dirty="0">
              <a:solidFill>
                <a:srgbClr val="04397A"/>
              </a:solidFill>
              <a:latin typeface=""/>
            </a:endParaRPr>
          </a:p>
        </p:txBody>
      </p:sp>
      <p:sp>
        <p:nvSpPr>
          <p:cNvPr id="38" name="Rectangle 37">
            <a:extLst>
              <a:ext uri="{FF2B5EF4-FFF2-40B4-BE49-F238E27FC236}">
                <a16:creationId xmlns:a16="http://schemas.microsoft.com/office/drawing/2014/main" id="{FC497C40-F4C4-41B4-91A3-905280922D78}"/>
              </a:ext>
            </a:extLst>
          </p:cNvPr>
          <p:cNvSpPr/>
          <p:nvPr/>
        </p:nvSpPr>
        <p:spPr>
          <a:xfrm>
            <a:off x="6704225" y="6550735"/>
            <a:ext cx="14084900" cy="516381"/>
          </a:xfrm>
          <a:prstGeom prst="rect">
            <a:avLst/>
          </a:prstGeom>
        </p:spPr>
        <p:txBody>
          <a:bodyPr wrap="square">
            <a:spAutoFit/>
          </a:bodyPr>
          <a:lstStyle/>
          <a:p>
            <a:pPr>
              <a:lnSpc>
                <a:spcPts val="3200"/>
              </a:lnSpc>
            </a:pPr>
            <a:r>
              <a:rPr lang="en-US" dirty="0">
                <a:solidFill>
                  <a:schemeClr val="bg1"/>
                </a:solidFill>
                <a:latin typeface=""/>
              </a:rPr>
              <a:t>U.S. peer review</a:t>
            </a:r>
            <a:endParaRPr lang="en-US" dirty="0">
              <a:solidFill>
                <a:schemeClr val="bg1"/>
              </a:solidFill>
            </a:endParaRPr>
          </a:p>
        </p:txBody>
      </p:sp>
      <p:sp>
        <p:nvSpPr>
          <p:cNvPr id="42" name="First &amp; Last Name, Position…">
            <a:extLst>
              <a:ext uri="{FF2B5EF4-FFF2-40B4-BE49-F238E27FC236}">
                <a16:creationId xmlns:a16="http://schemas.microsoft.com/office/drawing/2014/main" id="{41C799C6-01AC-44B7-B8C8-4D2E246EB231}"/>
              </a:ext>
            </a:extLst>
          </p:cNvPr>
          <p:cNvSpPr txBox="1"/>
          <p:nvPr/>
        </p:nvSpPr>
        <p:spPr>
          <a:xfrm>
            <a:off x="1958508" y="7766657"/>
            <a:ext cx="4540846" cy="57246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algn="ctr">
              <a:lnSpc>
                <a:spcPct val="90000"/>
              </a:lnSpc>
              <a:spcAft>
                <a:spcPts val="600"/>
              </a:spcAft>
              <a:defRPr>
                <a:solidFill>
                  <a:srgbClr val="FAFFF8"/>
                </a:solidFill>
                <a:latin typeface="Mark OT Bold"/>
                <a:ea typeface="Mark OT Bold"/>
                <a:cs typeface="Mark OT Bold"/>
                <a:sym typeface="Mark OT Bold"/>
              </a:defRPr>
            </a:pPr>
            <a:r>
              <a:rPr lang="en-US" sz="2800" b="1" dirty="0">
                <a:solidFill>
                  <a:srgbClr val="04397A"/>
                </a:solidFill>
                <a:latin typeface=""/>
              </a:rPr>
              <a:t>NOVEMBER – JANUARY</a:t>
            </a:r>
            <a:endParaRPr sz="2800" b="1" dirty="0">
              <a:solidFill>
                <a:srgbClr val="04397A"/>
              </a:solidFill>
              <a:latin typeface=""/>
            </a:endParaRPr>
          </a:p>
        </p:txBody>
      </p:sp>
      <p:sp>
        <p:nvSpPr>
          <p:cNvPr id="45" name="Rectangle 44">
            <a:extLst>
              <a:ext uri="{FF2B5EF4-FFF2-40B4-BE49-F238E27FC236}">
                <a16:creationId xmlns:a16="http://schemas.microsoft.com/office/drawing/2014/main" id="{7B84F968-E9BE-4908-94D4-71B88143E2C3}"/>
              </a:ext>
            </a:extLst>
          </p:cNvPr>
          <p:cNvSpPr/>
          <p:nvPr/>
        </p:nvSpPr>
        <p:spPr>
          <a:xfrm>
            <a:off x="6704225" y="7559803"/>
            <a:ext cx="14849490" cy="996107"/>
          </a:xfrm>
          <a:prstGeom prst="rect">
            <a:avLst/>
          </a:prstGeom>
        </p:spPr>
        <p:txBody>
          <a:bodyPr wrap="square" anchor="t">
            <a:spAutoFit/>
          </a:bodyPr>
          <a:lstStyle/>
          <a:p>
            <a:pPr>
              <a:lnSpc>
                <a:spcPts val="3500"/>
              </a:lnSpc>
            </a:pPr>
            <a:r>
              <a:rPr lang="en-US" dirty="0">
                <a:solidFill>
                  <a:schemeClr val="bg1"/>
                </a:solidFill>
                <a:latin typeface=""/>
              </a:rPr>
              <a:t>Applicants notified of status. Recommended applications are sent to host countries and to the J. William Fulbright Foreign Scholarship Board.</a:t>
            </a:r>
            <a:endParaRPr lang="en-US" dirty="0">
              <a:solidFill>
                <a:schemeClr val="bg1"/>
              </a:solidFill>
            </a:endParaRPr>
          </a:p>
        </p:txBody>
      </p:sp>
      <p:sp>
        <p:nvSpPr>
          <p:cNvPr id="46" name="First &amp; Last Name, Position…">
            <a:extLst>
              <a:ext uri="{FF2B5EF4-FFF2-40B4-BE49-F238E27FC236}">
                <a16:creationId xmlns:a16="http://schemas.microsoft.com/office/drawing/2014/main" id="{E541791E-395B-434D-ADD1-84220BA53D6C}"/>
              </a:ext>
            </a:extLst>
          </p:cNvPr>
          <p:cNvSpPr txBox="1"/>
          <p:nvPr/>
        </p:nvSpPr>
        <p:spPr>
          <a:xfrm>
            <a:off x="1958508" y="8996830"/>
            <a:ext cx="4540846" cy="57246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algn="ctr">
              <a:lnSpc>
                <a:spcPct val="90000"/>
              </a:lnSpc>
              <a:spcAft>
                <a:spcPts val="600"/>
              </a:spcAft>
              <a:defRPr>
                <a:solidFill>
                  <a:srgbClr val="FAFFF8"/>
                </a:solidFill>
                <a:latin typeface="Mark OT Bold"/>
                <a:ea typeface="Mark OT Bold"/>
                <a:cs typeface="Mark OT Bold"/>
                <a:sym typeface="Mark OT Bold"/>
              </a:defRPr>
            </a:pPr>
            <a:r>
              <a:rPr lang="en-US" sz="2800" b="1" dirty="0">
                <a:solidFill>
                  <a:srgbClr val="04397A"/>
                </a:solidFill>
                <a:latin typeface=""/>
              </a:rPr>
              <a:t>JANUARY – APRIL</a:t>
            </a:r>
            <a:endParaRPr sz="2800" b="1" dirty="0">
              <a:solidFill>
                <a:srgbClr val="04397A"/>
              </a:solidFill>
              <a:latin typeface=""/>
            </a:endParaRPr>
          </a:p>
        </p:txBody>
      </p:sp>
      <p:sp>
        <p:nvSpPr>
          <p:cNvPr id="49" name="Rectangle 48">
            <a:extLst>
              <a:ext uri="{FF2B5EF4-FFF2-40B4-BE49-F238E27FC236}">
                <a16:creationId xmlns:a16="http://schemas.microsoft.com/office/drawing/2014/main" id="{5E168A53-EAD1-480C-802C-EB30617618F0}"/>
              </a:ext>
            </a:extLst>
          </p:cNvPr>
          <p:cNvSpPr/>
          <p:nvPr/>
        </p:nvSpPr>
        <p:spPr>
          <a:xfrm>
            <a:off x="6704225" y="9021860"/>
            <a:ext cx="14084900" cy="516381"/>
          </a:xfrm>
          <a:prstGeom prst="rect">
            <a:avLst/>
          </a:prstGeom>
        </p:spPr>
        <p:txBody>
          <a:bodyPr wrap="square">
            <a:spAutoFit/>
          </a:bodyPr>
          <a:lstStyle/>
          <a:p>
            <a:pPr>
              <a:lnSpc>
                <a:spcPts val="3200"/>
              </a:lnSpc>
            </a:pPr>
            <a:r>
              <a:rPr lang="en-US" dirty="0">
                <a:solidFill>
                  <a:schemeClr val="bg1"/>
                </a:solidFill>
                <a:latin typeface=""/>
              </a:rPr>
              <a:t>Grantees are notified of final approvals</a:t>
            </a:r>
            <a:endParaRPr lang="en-US" dirty="0">
              <a:solidFill>
                <a:schemeClr val="bg1"/>
              </a:solidFill>
            </a:endParaRPr>
          </a:p>
        </p:txBody>
      </p:sp>
      <p:sp>
        <p:nvSpPr>
          <p:cNvPr id="50" name="First &amp; Last Name, Position…">
            <a:extLst>
              <a:ext uri="{FF2B5EF4-FFF2-40B4-BE49-F238E27FC236}">
                <a16:creationId xmlns:a16="http://schemas.microsoft.com/office/drawing/2014/main" id="{02659D55-6B23-49F6-AB87-0D2F01C34B58}"/>
              </a:ext>
            </a:extLst>
          </p:cNvPr>
          <p:cNvSpPr txBox="1"/>
          <p:nvPr/>
        </p:nvSpPr>
        <p:spPr>
          <a:xfrm>
            <a:off x="1958508" y="10123870"/>
            <a:ext cx="4540846" cy="57246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algn="ctr">
              <a:lnSpc>
                <a:spcPct val="90000"/>
              </a:lnSpc>
              <a:spcAft>
                <a:spcPts val="600"/>
              </a:spcAft>
              <a:defRPr>
                <a:solidFill>
                  <a:srgbClr val="FAFFF8"/>
                </a:solidFill>
                <a:latin typeface="Mark OT Bold"/>
                <a:ea typeface="Mark OT Bold"/>
                <a:cs typeface="Mark OT Bold"/>
                <a:sym typeface="Mark OT Bold"/>
              </a:defRPr>
            </a:pPr>
            <a:r>
              <a:rPr lang="en-US" sz="2800" b="1" dirty="0">
                <a:solidFill>
                  <a:srgbClr val="04397A"/>
                </a:solidFill>
                <a:latin typeface=""/>
              </a:rPr>
              <a:t>MAY – ONWARD</a:t>
            </a:r>
            <a:endParaRPr sz="2800" b="1" dirty="0">
              <a:solidFill>
                <a:srgbClr val="04397A"/>
              </a:solidFill>
              <a:latin typeface=""/>
            </a:endParaRPr>
          </a:p>
        </p:txBody>
      </p:sp>
      <p:sp>
        <p:nvSpPr>
          <p:cNvPr id="53" name="Rectangle 52">
            <a:extLst>
              <a:ext uri="{FF2B5EF4-FFF2-40B4-BE49-F238E27FC236}">
                <a16:creationId xmlns:a16="http://schemas.microsoft.com/office/drawing/2014/main" id="{6948335C-FD03-49E5-BCD4-BDB3FF888844}"/>
              </a:ext>
            </a:extLst>
          </p:cNvPr>
          <p:cNvSpPr/>
          <p:nvPr/>
        </p:nvSpPr>
        <p:spPr>
          <a:xfrm>
            <a:off x="6704225" y="10167188"/>
            <a:ext cx="14084900" cy="516381"/>
          </a:xfrm>
          <a:prstGeom prst="rect">
            <a:avLst/>
          </a:prstGeom>
        </p:spPr>
        <p:txBody>
          <a:bodyPr wrap="square">
            <a:spAutoFit/>
          </a:bodyPr>
          <a:lstStyle/>
          <a:p>
            <a:pPr>
              <a:lnSpc>
                <a:spcPts val="3200"/>
              </a:lnSpc>
            </a:pPr>
            <a:r>
              <a:rPr lang="en-US" dirty="0">
                <a:solidFill>
                  <a:schemeClr val="bg1"/>
                </a:solidFill>
                <a:latin typeface=""/>
              </a:rPr>
              <a:t>Grantees prepare for grants</a:t>
            </a:r>
            <a:endParaRPr lang="en-US" dirty="0">
              <a:solidFill>
                <a:schemeClr val="bg1"/>
              </a:solidFill>
            </a:endParaRPr>
          </a:p>
        </p:txBody>
      </p:sp>
      <p:pic>
        <p:nvPicPr>
          <p:cNvPr id="58" name="Picture 57">
            <a:extLst>
              <a:ext uri="{FF2B5EF4-FFF2-40B4-BE49-F238E27FC236}">
                <a16:creationId xmlns:a16="http://schemas.microsoft.com/office/drawing/2014/main" id="{AB4E6286-FC94-4638-91D2-B7754453E8B3}"/>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958508" y="5294695"/>
            <a:ext cx="19558000" cy="914400"/>
          </a:xfrm>
          <a:prstGeom prst="rect">
            <a:avLst/>
          </a:prstGeom>
        </p:spPr>
      </p:pic>
      <p:sp>
        <p:nvSpPr>
          <p:cNvPr id="59" name="First &amp; Last Name, Position…">
            <a:extLst>
              <a:ext uri="{FF2B5EF4-FFF2-40B4-BE49-F238E27FC236}">
                <a16:creationId xmlns:a16="http://schemas.microsoft.com/office/drawing/2014/main" id="{06D2640A-1FD1-43D3-A34B-A335DFF2083C}"/>
              </a:ext>
            </a:extLst>
          </p:cNvPr>
          <p:cNvSpPr txBox="1"/>
          <p:nvPr/>
        </p:nvSpPr>
        <p:spPr>
          <a:xfrm>
            <a:off x="1958508" y="5465024"/>
            <a:ext cx="4540846" cy="57246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algn="ctr">
              <a:lnSpc>
                <a:spcPct val="90000"/>
              </a:lnSpc>
              <a:spcAft>
                <a:spcPts val="600"/>
              </a:spcAft>
              <a:defRPr>
                <a:solidFill>
                  <a:srgbClr val="FAFFF8"/>
                </a:solidFill>
                <a:latin typeface="Mark OT Bold"/>
                <a:ea typeface="Mark OT Bold"/>
                <a:cs typeface="Mark OT Bold"/>
                <a:sym typeface="Mark OT Bold"/>
              </a:defRPr>
            </a:pPr>
            <a:r>
              <a:rPr lang="en-US" sz="2800" b="1" dirty="0">
                <a:solidFill>
                  <a:srgbClr val="04397A"/>
                </a:solidFill>
                <a:latin typeface=""/>
              </a:rPr>
              <a:t>SEPTEMBER</a:t>
            </a:r>
            <a:endParaRPr b="1" dirty="0">
              <a:solidFill>
                <a:srgbClr val="04397A"/>
              </a:solidFill>
              <a:latin typeface=""/>
            </a:endParaRPr>
          </a:p>
        </p:txBody>
      </p:sp>
      <p:sp>
        <p:nvSpPr>
          <p:cNvPr id="60" name="Rectangle 59">
            <a:extLst>
              <a:ext uri="{FF2B5EF4-FFF2-40B4-BE49-F238E27FC236}">
                <a16:creationId xmlns:a16="http://schemas.microsoft.com/office/drawing/2014/main" id="{F5C50B6B-C877-4C8A-AB89-336C60CE2E4B}"/>
              </a:ext>
            </a:extLst>
          </p:cNvPr>
          <p:cNvSpPr/>
          <p:nvPr/>
        </p:nvSpPr>
        <p:spPr>
          <a:xfrm>
            <a:off x="6704225" y="5490054"/>
            <a:ext cx="14084900" cy="516381"/>
          </a:xfrm>
          <a:prstGeom prst="rect">
            <a:avLst/>
          </a:prstGeom>
        </p:spPr>
        <p:txBody>
          <a:bodyPr wrap="square">
            <a:spAutoFit/>
          </a:bodyPr>
          <a:lstStyle/>
          <a:p>
            <a:pPr>
              <a:lnSpc>
                <a:spcPts val="3200"/>
              </a:lnSpc>
            </a:pPr>
            <a:r>
              <a:rPr lang="en-US" dirty="0">
                <a:solidFill>
                  <a:schemeClr val="bg1"/>
                </a:solidFill>
                <a:latin typeface=""/>
              </a:rPr>
              <a:t>Program staff conducts technical reviews for completeness</a:t>
            </a:r>
            <a:endParaRPr lang="en-US" dirty="0">
              <a:solidFill>
                <a:schemeClr val="bg1"/>
              </a:solidFill>
            </a:endParaRPr>
          </a:p>
        </p:txBody>
      </p:sp>
    </p:spTree>
    <p:extLst>
      <p:ext uri="{BB962C8B-B14F-4D97-AF65-F5344CB8AC3E}">
        <p14:creationId xmlns:p14="http://schemas.microsoft.com/office/powerpoint/2010/main" val="677212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3227847" y="5159016"/>
            <a:ext cx="18489357" cy="163583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none" tIns="91439" bIns="91439">
            <a:spAutoFit/>
          </a:bodyPr>
          <a:lstStyle/>
          <a:p>
            <a:pPr marL="0" marR="0" lvl="0" indent="0" algn="l" defTabSz="1828800" rtl="0" eaLnBrk="1" fontAlgn="auto" latinLnBrk="0" hangingPunct="0">
              <a:lnSpc>
                <a:spcPct val="80000"/>
              </a:lnSpc>
              <a:spcBef>
                <a:spcPts val="0"/>
              </a:spcBef>
              <a:spcAft>
                <a:spcPts val="1200"/>
              </a:spcAft>
              <a:buClrTx/>
              <a:buSzTx/>
              <a:buFontTx/>
              <a:buNone/>
              <a:tabLst/>
              <a:defRPr sz="10000">
                <a:solidFill>
                  <a:srgbClr val="FAFFF8"/>
                </a:solidFill>
                <a:latin typeface="Mark OT Bold"/>
                <a:ea typeface="Mark OT Bold"/>
                <a:cs typeface="Mark OT Bold"/>
                <a:sym typeface="Mark OT Bold"/>
              </a:defRPr>
            </a:pPr>
            <a:r>
              <a:rPr kumimoji="0" lang="en-US" sz="11500" i="0" u="none" strike="noStrike" kern="0" cap="none" spc="0" normalizeH="0" baseline="0" noProof="0" dirty="0">
                <a:ln>
                  <a:noFill/>
                </a:ln>
                <a:solidFill>
                  <a:srgbClr val="FAFFF8"/>
                </a:solidFill>
                <a:effectLst/>
                <a:uLnTx/>
                <a:uFillTx/>
                <a:latin typeface="Monteserrat"/>
                <a:cs typeface="Monteserrat"/>
                <a:sym typeface="Mark OT Bold"/>
              </a:rPr>
              <a:t>Other Fulbright Opportunities</a:t>
            </a:r>
            <a:endParaRPr kumimoji="0" sz="11500" i="0" u="none" strike="noStrike" kern="0" cap="none" spc="0" normalizeH="0" baseline="0" noProof="0" dirty="0">
              <a:ln>
                <a:noFill/>
              </a:ln>
              <a:solidFill>
                <a:srgbClr val="FAFFF8"/>
              </a:solidFill>
              <a:effectLst/>
              <a:uLnTx/>
              <a:uFillTx/>
              <a:latin typeface="Monteserrat"/>
              <a:cs typeface="Monteserrat"/>
              <a:sym typeface="Mark OT Bold"/>
            </a:endParaRPr>
          </a:p>
        </p:txBody>
      </p:sp>
    </p:spTree>
    <p:extLst>
      <p:ext uri="{BB962C8B-B14F-4D97-AF65-F5344CB8AC3E}">
        <p14:creationId xmlns:p14="http://schemas.microsoft.com/office/powerpoint/2010/main" val="26283329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esentation Name…"/>
          <p:cNvSpPr txBox="1"/>
          <p:nvPr/>
        </p:nvSpPr>
        <p:spPr>
          <a:xfrm>
            <a:off x="719842" y="2115520"/>
            <a:ext cx="22000540" cy="116954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marL="0" marR="0" lvl="0" indent="0" algn="l" defTabSz="1828800" rtl="0" eaLnBrk="1" fontAlgn="auto" latinLnBrk="0" hangingPunct="0">
              <a:lnSpc>
                <a:spcPct val="80000"/>
              </a:lnSpc>
              <a:spcBef>
                <a:spcPts val="0"/>
              </a:spcBef>
              <a:spcAft>
                <a:spcPts val="1200"/>
              </a:spcAft>
              <a:buClrTx/>
              <a:buSzTx/>
              <a:buFontTx/>
              <a:buNone/>
              <a:tabLst/>
              <a:defRPr sz="10000">
                <a:solidFill>
                  <a:srgbClr val="FAFFF8"/>
                </a:solidFill>
                <a:latin typeface="Mark OT Bold"/>
                <a:ea typeface="Mark OT Bold"/>
                <a:cs typeface="Mark OT Bold"/>
                <a:sym typeface="Mark OT Bold"/>
              </a:defRPr>
            </a:pPr>
            <a:r>
              <a:rPr kumimoji="0" lang="en-US" sz="8000" b="0" i="0" u="none" strike="noStrike" kern="0" cap="none" spc="0" normalizeH="0" baseline="0" noProof="0" dirty="0">
                <a:ln>
                  <a:noFill/>
                </a:ln>
                <a:solidFill>
                  <a:srgbClr val="0065A2"/>
                </a:solidFill>
                <a:effectLst/>
                <a:uLnTx/>
                <a:uFillTx/>
                <a:latin typeface=""/>
                <a:sym typeface="Mark OT Bold"/>
              </a:rPr>
              <a:t>International Education Administrators Seminars</a:t>
            </a:r>
            <a:endParaRPr kumimoji="0" sz="8000" b="0" i="0" u="none" strike="noStrike" kern="0" cap="none" spc="0" normalizeH="0" baseline="0" noProof="0" dirty="0">
              <a:ln>
                <a:noFill/>
              </a:ln>
              <a:solidFill>
                <a:srgbClr val="0065A2"/>
              </a:solidFill>
              <a:effectLst/>
              <a:uLnTx/>
              <a:uFillTx/>
              <a:latin typeface=""/>
              <a:sym typeface="Mark OT Bold"/>
            </a:endParaRPr>
          </a:p>
        </p:txBody>
      </p:sp>
      <p:sp>
        <p:nvSpPr>
          <p:cNvPr id="4" name="First &amp; Last Name, Position…"/>
          <p:cNvSpPr txBox="1"/>
          <p:nvPr/>
        </p:nvSpPr>
        <p:spPr>
          <a:xfrm>
            <a:off x="8870408" y="3592807"/>
            <a:ext cx="6852902" cy="80534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marL="0" marR="0" lvl="0" indent="0" algn="l" defTabSz="1828800" rtl="0" eaLnBrk="1" fontAlgn="auto" latinLnBrk="0" hangingPunct="0">
              <a:lnSpc>
                <a:spcPct val="90000"/>
              </a:lnSpc>
              <a:spcBef>
                <a:spcPts val="0"/>
              </a:spcBef>
              <a:spcAft>
                <a:spcPts val="600"/>
              </a:spcAft>
              <a:buClrTx/>
              <a:buSzTx/>
              <a:buFontTx/>
              <a:buNone/>
              <a:tabLst/>
              <a:defRPr>
                <a:solidFill>
                  <a:srgbClr val="FAFFF8"/>
                </a:solidFill>
                <a:latin typeface="Mark OT Bold"/>
                <a:ea typeface="Mark OT Bold"/>
                <a:cs typeface="Mark OT Bold"/>
                <a:sym typeface="Mark OT Bold"/>
              </a:defRPr>
            </a:pPr>
            <a:r>
              <a:rPr kumimoji="0" lang="en-US" sz="4400" b="1" i="0" u="none" strike="noStrike" kern="0" cap="none" spc="0" normalizeH="0" baseline="0" noProof="0" dirty="0">
                <a:ln>
                  <a:noFill/>
                </a:ln>
                <a:solidFill>
                  <a:srgbClr val="0065A2"/>
                </a:solidFill>
                <a:effectLst/>
                <a:uLnTx/>
                <a:uFillTx/>
                <a:latin typeface=""/>
                <a:sym typeface="Mark OT Bold"/>
              </a:rPr>
              <a:t>Europe</a:t>
            </a:r>
            <a:endParaRPr kumimoji="0" sz="4400" b="1" i="0" u="none" strike="noStrike" kern="0" cap="none" spc="0" normalizeH="0" baseline="0" noProof="0" dirty="0">
              <a:ln>
                <a:noFill/>
              </a:ln>
              <a:solidFill>
                <a:srgbClr val="0065A2"/>
              </a:solidFill>
              <a:effectLst/>
              <a:uLnTx/>
              <a:uFillTx/>
              <a:latin typeface=""/>
              <a:sym typeface="Mark OT Bold"/>
            </a:endParaRPr>
          </a:p>
        </p:txBody>
      </p:sp>
      <p:sp>
        <p:nvSpPr>
          <p:cNvPr id="5" name="Line"/>
          <p:cNvSpPr/>
          <p:nvPr/>
        </p:nvSpPr>
        <p:spPr>
          <a:xfrm>
            <a:off x="8959909" y="4590594"/>
            <a:ext cx="913935" cy="0"/>
          </a:xfrm>
          <a:prstGeom prst="line">
            <a:avLst/>
          </a:prstGeom>
          <a:ln w="50800">
            <a:solidFill>
              <a:srgbClr val="00A9E0"/>
            </a:solidFill>
          </a:ln>
        </p:spPr>
        <p:txBody>
          <a:bodyPr tIns="91439" bIns="91439"/>
          <a:lstStyle/>
          <a:p>
            <a:pPr marL="0" marR="0" lvl="0" indent="0" algn="l" defTabSz="1828800" rtl="0" eaLnBrk="1" fontAlgn="auto" latinLnBrk="0" hangingPunct="0">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rgbClr val="000000"/>
              </a:solidFill>
              <a:effectLst/>
              <a:uLnTx/>
              <a:uFillTx/>
              <a:latin typeface="Calibri"/>
              <a:ea typeface="+mj-ea"/>
              <a:cs typeface="+mj-cs"/>
              <a:sym typeface="Calibri"/>
            </a:endParaRPr>
          </a:p>
        </p:txBody>
      </p:sp>
      <p:sp>
        <p:nvSpPr>
          <p:cNvPr id="9" name="First &amp; Last Name, Position…"/>
          <p:cNvSpPr txBox="1"/>
          <p:nvPr/>
        </p:nvSpPr>
        <p:spPr>
          <a:xfrm>
            <a:off x="8870408" y="4824133"/>
            <a:ext cx="6283510" cy="359232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nchor="t">
            <a:spAutoFit/>
          </a:bodyPr>
          <a:lstStyle/>
          <a:p>
            <a:pPr marL="457200" indent="-45720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France (October)</a:t>
            </a:r>
          </a:p>
          <a:p>
            <a:pPr marL="457200" indent="-45720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Germany (October)</a:t>
            </a:r>
          </a:p>
          <a:p>
            <a:pPr marL="457200" indent="-45720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Russia Community College Administrators Seminar (April)</a:t>
            </a:r>
            <a:endParaRPr lang="en-US" dirty="0">
              <a:solidFill>
                <a:srgbClr val="0065A2"/>
              </a:solidFill>
              <a:latin typeface="Mark OT"/>
              <a:ea typeface="+mj-lt"/>
              <a:cs typeface="+mj-lt"/>
            </a:endParaRPr>
          </a:p>
        </p:txBody>
      </p:sp>
      <p:pic>
        <p:nvPicPr>
          <p:cNvPr id="10" name="Picture 9"/>
          <p:cNvPicPr>
            <a:picLocks noChangeAspect="1"/>
          </p:cNvPicPr>
          <p:nvPr/>
        </p:nvPicPr>
        <p:blipFill rotWithShape="1">
          <a:blip r:embed="rId3"/>
          <a:srcRect b="19403"/>
          <a:stretch/>
        </p:blipFill>
        <p:spPr>
          <a:xfrm>
            <a:off x="16009064" y="3901884"/>
            <a:ext cx="38100" cy="5486400"/>
          </a:xfrm>
          <a:prstGeom prst="rect">
            <a:avLst/>
          </a:prstGeom>
        </p:spPr>
      </p:pic>
      <p:sp>
        <p:nvSpPr>
          <p:cNvPr id="13" name="First &amp; Last Name, Position…"/>
          <p:cNvSpPr txBox="1"/>
          <p:nvPr/>
        </p:nvSpPr>
        <p:spPr>
          <a:xfrm>
            <a:off x="16812809" y="3592807"/>
            <a:ext cx="6852902" cy="80534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marL="0" marR="0" lvl="0" indent="0" algn="l" defTabSz="1828800" rtl="0" eaLnBrk="1" fontAlgn="auto" latinLnBrk="0" hangingPunct="0">
              <a:lnSpc>
                <a:spcPct val="90000"/>
              </a:lnSpc>
              <a:spcBef>
                <a:spcPts val="0"/>
              </a:spcBef>
              <a:spcAft>
                <a:spcPts val="600"/>
              </a:spcAft>
              <a:buClrTx/>
              <a:buSzTx/>
              <a:buFontTx/>
              <a:buNone/>
              <a:tabLst/>
              <a:defRPr>
                <a:solidFill>
                  <a:srgbClr val="FAFFF8"/>
                </a:solidFill>
                <a:latin typeface="Mark OT Bold"/>
                <a:ea typeface="Mark OT Bold"/>
                <a:cs typeface="Mark OT Bold"/>
                <a:sym typeface="Mark OT Bold"/>
              </a:defRPr>
            </a:pPr>
            <a:r>
              <a:rPr kumimoji="0" lang="en-US" sz="4400" b="1" i="0" u="none" strike="noStrike" kern="0" cap="none" spc="0" normalizeH="0" baseline="0" noProof="0" dirty="0">
                <a:ln>
                  <a:noFill/>
                </a:ln>
                <a:solidFill>
                  <a:srgbClr val="0065A2"/>
                </a:solidFill>
                <a:effectLst/>
                <a:uLnTx/>
                <a:uFillTx/>
                <a:latin typeface=""/>
                <a:sym typeface="Mark OT Bold"/>
              </a:rPr>
              <a:t>Asia</a:t>
            </a:r>
            <a:endParaRPr kumimoji="0" sz="4400" b="1" i="0" u="none" strike="noStrike" kern="0" cap="none" spc="0" normalizeH="0" baseline="0" noProof="0" dirty="0">
              <a:ln>
                <a:noFill/>
              </a:ln>
              <a:solidFill>
                <a:srgbClr val="0065A2"/>
              </a:solidFill>
              <a:effectLst/>
              <a:uLnTx/>
              <a:uFillTx/>
              <a:latin typeface=""/>
              <a:sym typeface="Mark OT Bold"/>
            </a:endParaRPr>
          </a:p>
        </p:txBody>
      </p:sp>
      <p:sp>
        <p:nvSpPr>
          <p:cNvPr id="14" name="Line"/>
          <p:cNvSpPr/>
          <p:nvPr/>
        </p:nvSpPr>
        <p:spPr>
          <a:xfrm>
            <a:off x="16902310" y="4590594"/>
            <a:ext cx="913935" cy="0"/>
          </a:xfrm>
          <a:prstGeom prst="line">
            <a:avLst/>
          </a:prstGeom>
          <a:ln w="50800">
            <a:solidFill>
              <a:srgbClr val="00A9E0"/>
            </a:solidFill>
          </a:ln>
        </p:spPr>
        <p:txBody>
          <a:bodyPr tIns="91439" bIns="91439"/>
          <a:lstStyle/>
          <a:p>
            <a:pPr marL="0" marR="0" lvl="0" indent="0" algn="l" defTabSz="1828800" rtl="0" eaLnBrk="1" fontAlgn="auto" latinLnBrk="0" hangingPunct="0">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rgbClr val="000000"/>
              </a:solidFill>
              <a:effectLst/>
              <a:uLnTx/>
              <a:uFillTx/>
              <a:latin typeface="Calibri"/>
              <a:ea typeface="+mj-ea"/>
              <a:cs typeface="+mj-cs"/>
              <a:sym typeface="Calibri"/>
            </a:endParaRPr>
          </a:p>
        </p:txBody>
      </p:sp>
      <p:sp>
        <p:nvSpPr>
          <p:cNvPr id="15" name="First &amp; Last Name, Position…"/>
          <p:cNvSpPr txBox="1"/>
          <p:nvPr/>
        </p:nvSpPr>
        <p:spPr>
          <a:xfrm>
            <a:off x="16812809" y="4824133"/>
            <a:ext cx="5945674" cy="288662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nchor="t">
            <a:spAutoFit/>
          </a:bodyPr>
          <a:lstStyle/>
          <a:p>
            <a:pPr marL="457200" indent="-45720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India (March)</a:t>
            </a:r>
          </a:p>
          <a:p>
            <a:pPr marL="457200" indent="-45720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Japan (June)</a:t>
            </a:r>
          </a:p>
          <a:p>
            <a:pPr marL="457200" indent="-45720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Korea (June)</a:t>
            </a:r>
          </a:p>
          <a:p>
            <a:pPr marL="457200" indent="-45720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Taiwan (April)</a:t>
            </a:r>
          </a:p>
        </p:txBody>
      </p:sp>
      <p:pic>
        <p:nvPicPr>
          <p:cNvPr id="11" name="Picture 10">
            <a:extLst>
              <a:ext uri="{FF2B5EF4-FFF2-40B4-BE49-F238E27FC236}">
                <a16:creationId xmlns:a16="http://schemas.microsoft.com/office/drawing/2014/main" id="{277373D9-E504-4F4F-B8CB-0CA87D61AA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6497" y="3592807"/>
            <a:ext cx="7494059" cy="685626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3242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esentation Name…"/>
          <p:cNvSpPr txBox="1"/>
          <p:nvPr/>
        </p:nvSpPr>
        <p:spPr>
          <a:xfrm>
            <a:off x="719842" y="1593008"/>
            <a:ext cx="18444850" cy="121058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a:lnSpc>
                <a:spcPct val="80000"/>
              </a:lnSpc>
              <a:spcAft>
                <a:spcPts val="1200"/>
              </a:spcAft>
              <a:defRPr sz="10000">
                <a:solidFill>
                  <a:srgbClr val="FAFFF8"/>
                </a:solidFill>
                <a:latin typeface="Mark OT Bold"/>
                <a:ea typeface="Mark OT Bold"/>
                <a:cs typeface="Mark OT Bold"/>
                <a:sym typeface="Mark OT Bold"/>
              </a:defRPr>
            </a:pPr>
            <a:r>
              <a:rPr lang="en-US" sz="8000" dirty="0">
                <a:solidFill>
                  <a:srgbClr val="0065A2"/>
                </a:solidFill>
                <a:latin typeface=""/>
              </a:rPr>
              <a:t>Institutional Opportunities</a:t>
            </a:r>
            <a:endParaRPr sz="8000" dirty="0">
              <a:solidFill>
                <a:srgbClr val="0065A2"/>
              </a:solidFill>
              <a:latin typeface=""/>
            </a:endParaRPr>
          </a:p>
        </p:txBody>
      </p:sp>
      <p:pic>
        <p:nvPicPr>
          <p:cNvPr id="9" name="Picture 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7927566" y="3477343"/>
            <a:ext cx="38100" cy="6807200"/>
          </a:xfrm>
          <a:prstGeom prst="rect">
            <a:avLst/>
          </a:prstGeom>
        </p:spPr>
      </p:pic>
      <p:pic>
        <p:nvPicPr>
          <p:cNvPr id="16" name="Picture 1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5768500" y="3592807"/>
            <a:ext cx="38100" cy="6807200"/>
          </a:xfrm>
          <a:prstGeom prst="rect">
            <a:avLst/>
          </a:prstGeom>
        </p:spPr>
      </p:pic>
      <p:sp>
        <p:nvSpPr>
          <p:cNvPr id="17" name="First &amp; Last Name, Position…">
            <a:extLst>
              <a:ext uri="{FF2B5EF4-FFF2-40B4-BE49-F238E27FC236}">
                <a16:creationId xmlns:a16="http://schemas.microsoft.com/office/drawing/2014/main" id="{29F8799F-2597-4BE9-9F20-0C1C13C188FD}"/>
              </a:ext>
            </a:extLst>
          </p:cNvPr>
          <p:cNvSpPr txBox="1"/>
          <p:nvPr/>
        </p:nvSpPr>
        <p:spPr>
          <a:xfrm>
            <a:off x="1074664" y="3033435"/>
            <a:ext cx="6852902" cy="129266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nchor="t">
            <a:spAutoFit/>
          </a:bodyPr>
          <a:lstStyle/>
          <a:p>
            <a:pPr>
              <a:lnSpc>
                <a:spcPct val="90000"/>
              </a:lnSpc>
              <a:spcAft>
                <a:spcPts val="600"/>
              </a:spcAft>
              <a:defRPr>
                <a:solidFill>
                  <a:srgbClr val="FAFFF8"/>
                </a:solidFill>
                <a:latin typeface="Mark OT Bold"/>
                <a:ea typeface="Mark OT Bold"/>
                <a:cs typeface="Mark OT Bold"/>
                <a:sym typeface="Mark OT Bold"/>
              </a:defRPr>
            </a:pPr>
            <a:r>
              <a:rPr lang="en-US" sz="4000" b="1" dirty="0">
                <a:solidFill>
                  <a:srgbClr val="0065A2"/>
                </a:solidFill>
                <a:latin typeface=""/>
              </a:rPr>
              <a:t>Fulbright Scholar-in-Residence (S-I-R) Program</a:t>
            </a:r>
            <a:endParaRPr sz="4000" b="1" dirty="0">
              <a:solidFill>
                <a:srgbClr val="0065A2"/>
              </a:solidFill>
              <a:latin typeface=""/>
            </a:endParaRPr>
          </a:p>
        </p:txBody>
      </p:sp>
      <p:sp>
        <p:nvSpPr>
          <p:cNvPr id="22" name="Line">
            <a:extLst>
              <a:ext uri="{FF2B5EF4-FFF2-40B4-BE49-F238E27FC236}">
                <a16:creationId xmlns:a16="http://schemas.microsoft.com/office/drawing/2014/main" id="{D5C117E2-76D8-405C-9AB6-866DD13A0C6A}"/>
              </a:ext>
            </a:extLst>
          </p:cNvPr>
          <p:cNvSpPr/>
          <p:nvPr/>
        </p:nvSpPr>
        <p:spPr>
          <a:xfrm>
            <a:off x="1164165" y="4640828"/>
            <a:ext cx="913935" cy="0"/>
          </a:xfrm>
          <a:prstGeom prst="line">
            <a:avLst/>
          </a:prstGeom>
          <a:ln w="50800">
            <a:solidFill>
              <a:srgbClr val="00A9E0"/>
            </a:solidFill>
          </a:ln>
        </p:spPr>
        <p:txBody>
          <a:bodyPr tIns="91439" bIns="91439"/>
          <a:lstStyle/>
          <a:p>
            <a:endParaRPr dirty="0"/>
          </a:p>
        </p:txBody>
      </p:sp>
      <p:sp>
        <p:nvSpPr>
          <p:cNvPr id="23" name="First &amp; Last Name, Position…">
            <a:extLst>
              <a:ext uri="{FF2B5EF4-FFF2-40B4-BE49-F238E27FC236}">
                <a16:creationId xmlns:a16="http://schemas.microsoft.com/office/drawing/2014/main" id="{598806BF-2F2A-49B6-B46F-FFA95C4DEEE1}"/>
              </a:ext>
            </a:extLst>
          </p:cNvPr>
          <p:cNvSpPr txBox="1"/>
          <p:nvPr/>
        </p:nvSpPr>
        <p:spPr>
          <a:xfrm>
            <a:off x="1074664" y="4942102"/>
            <a:ext cx="6294894" cy="517064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nchor="t">
            <a:spAutoFit/>
          </a:bodyPr>
          <a:lstStyle/>
          <a:p>
            <a:pPr>
              <a:defRPr>
                <a:solidFill>
                  <a:srgbClr val="FAFFF8"/>
                </a:solidFill>
                <a:latin typeface="Mark OT Light"/>
                <a:ea typeface="Mark OT Light"/>
                <a:cs typeface="Mark OT Light"/>
                <a:sym typeface="Mark OT Light"/>
              </a:defRPr>
            </a:pPr>
            <a:r>
              <a:rPr lang="en-US" dirty="0">
                <a:solidFill>
                  <a:srgbClr val="454A4A"/>
                </a:solidFill>
                <a:latin typeface=""/>
                <a:sym typeface="Mark OT Light"/>
              </a:rPr>
              <a:t>Host scholars from other countries to teach primarily at the undergraduate level for a semester or an academic year</a:t>
            </a:r>
          </a:p>
          <a:p>
            <a:pPr>
              <a:defRPr>
                <a:solidFill>
                  <a:srgbClr val="FAFFF8"/>
                </a:solidFill>
                <a:latin typeface="Mark OT Light"/>
                <a:ea typeface="Mark OT Light"/>
                <a:cs typeface="Mark OT Light"/>
                <a:sym typeface="Mark OT Light"/>
              </a:defRPr>
            </a:pPr>
            <a:endParaRPr lang="en-US" dirty="0">
              <a:solidFill>
                <a:srgbClr val="454A4A"/>
              </a:solidFill>
              <a:latin typeface=""/>
              <a:sym typeface="Mark OT Light"/>
            </a:endParaRPr>
          </a:p>
          <a:p>
            <a:pPr>
              <a:defRPr>
                <a:solidFill>
                  <a:srgbClr val="FAFFF8"/>
                </a:solidFill>
                <a:latin typeface="Mark OT Light"/>
                <a:ea typeface="Mark OT Light"/>
                <a:cs typeface="Mark OT Light"/>
                <a:sym typeface="Mark OT Light"/>
              </a:defRPr>
            </a:pPr>
            <a:endParaRPr lang="en-US" dirty="0">
              <a:solidFill>
                <a:srgbClr val="454A4A"/>
              </a:solidFill>
              <a:latin typeface=""/>
              <a:sym typeface="Mark OT Light"/>
            </a:endParaRPr>
          </a:p>
          <a:p>
            <a:pPr>
              <a:defRPr>
                <a:solidFill>
                  <a:srgbClr val="FAFFF8"/>
                </a:solidFill>
                <a:latin typeface="Mark OT Light"/>
                <a:ea typeface="Mark OT Light"/>
                <a:cs typeface="Mark OT Light"/>
                <a:sym typeface="Mark OT Light"/>
              </a:defRPr>
            </a:pPr>
            <a:r>
              <a:rPr lang="en-US" dirty="0">
                <a:solidFill>
                  <a:srgbClr val="454A4A"/>
                </a:solidFill>
                <a:latin typeface=""/>
              </a:rPr>
              <a:t>Website: </a:t>
            </a:r>
            <a:r>
              <a:rPr lang="en-US" dirty="0">
                <a:solidFill>
                  <a:srgbClr val="009ED5"/>
                </a:solidFill>
                <a:latin typeface=""/>
                <a:hlinkClick r:id="rId5">
                  <a:extLst>
                    <a:ext uri="{A12FA001-AC4F-418D-AE19-62706E023703}">
                      <ahyp:hlinkClr xmlns:ahyp="http://schemas.microsoft.com/office/drawing/2018/hyperlinkcolor" val="tx"/>
                    </a:ext>
                  </a:extLst>
                </a:hlinkClick>
              </a:rPr>
              <a:t>cies.org/sir</a:t>
            </a:r>
            <a:r>
              <a:rPr lang="en-US" dirty="0">
                <a:solidFill>
                  <a:srgbClr val="009ED5"/>
                </a:solidFill>
                <a:latin typeface=""/>
              </a:rPr>
              <a:t> </a:t>
            </a:r>
          </a:p>
          <a:p>
            <a:pPr>
              <a:defRPr>
                <a:solidFill>
                  <a:srgbClr val="FAFFF8"/>
                </a:solidFill>
                <a:latin typeface="Mark OT Light"/>
                <a:ea typeface="Mark OT Light"/>
                <a:cs typeface="Mark OT Light"/>
                <a:sym typeface="Mark OT Light"/>
              </a:defRPr>
            </a:pPr>
            <a:r>
              <a:rPr lang="en-US" dirty="0">
                <a:solidFill>
                  <a:srgbClr val="454A4A"/>
                </a:solidFill>
                <a:latin typeface=""/>
              </a:rPr>
              <a:t>Email: </a:t>
            </a:r>
            <a:r>
              <a:rPr lang="en-US" dirty="0">
                <a:solidFill>
                  <a:srgbClr val="009ED5"/>
                </a:solidFill>
                <a:latin typeface=""/>
                <a:hlinkClick r:id="rId6">
                  <a:extLst>
                    <a:ext uri="{A12FA001-AC4F-418D-AE19-62706E023703}">
                      <ahyp:hlinkClr xmlns:ahyp="http://schemas.microsoft.com/office/drawing/2018/hyperlinkcolor" val="tx"/>
                    </a:ext>
                  </a:extLst>
                </a:hlinkClick>
              </a:rPr>
              <a:t>SIR@iie.org</a:t>
            </a:r>
            <a:r>
              <a:rPr lang="en-US" dirty="0">
                <a:solidFill>
                  <a:srgbClr val="009ED5"/>
                </a:solidFill>
                <a:latin typeface=""/>
              </a:rPr>
              <a:t> </a:t>
            </a:r>
          </a:p>
        </p:txBody>
      </p:sp>
      <p:sp>
        <p:nvSpPr>
          <p:cNvPr id="24" name="First &amp; Last Name, Position…">
            <a:extLst>
              <a:ext uri="{FF2B5EF4-FFF2-40B4-BE49-F238E27FC236}">
                <a16:creationId xmlns:a16="http://schemas.microsoft.com/office/drawing/2014/main" id="{F019FE34-0488-483C-A123-DF490D0F2516}"/>
              </a:ext>
            </a:extLst>
          </p:cNvPr>
          <p:cNvSpPr txBox="1"/>
          <p:nvPr/>
        </p:nvSpPr>
        <p:spPr>
          <a:xfrm>
            <a:off x="8675122" y="3033435"/>
            <a:ext cx="6852902" cy="129266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nchor="t">
            <a:spAutoFit/>
          </a:bodyPr>
          <a:lstStyle/>
          <a:p>
            <a:pPr>
              <a:lnSpc>
                <a:spcPct val="90000"/>
              </a:lnSpc>
              <a:spcAft>
                <a:spcPts val="600"/>
              </a:spcAft>
              <a:defRPr>
                <a:solidFill>
                  <a:srgbClr val="FAFFF8"/>
                </a:solidFill>
                <a:latin typeface="Mark OT Bold"/>
                <a:ea typeface="Mark OT Bold"/>
                <a:cs typeface="Mark OT Bold"/>
                <a:sym typeface="Mark OT Bold"/>
              </a:defRPr>
            </a:pPr>
            <a:r>
              <a:rPr lang="en-US" sz="4000" b="1" dirty="0">
                <a:solidFill>
                  <a:srgbClr val="0065A2"/>
                </a:solidFill>
                <a:latin typeface=""/>
              </a:rPr>
              <a:t>Fulbright Outreach Lecturing Fund (OLF)</a:t>
            </a:r>
            <a:endParaRPr sz="4000" b="1" dirty="0">
              <a:solidFill>
                <a:srgbClr val="0065A2"/>
              </a:solidFill>
              <a:latin typeface=""/>
            </a:endParaRPr>
          </a:p>
        </p:txBody>
      </p:sp>
      <p:sp>
        <p:nvSpPr>
          <p:cNvPr id="25" name="Line">
            <a:extLst>
              <a:ext uri="{FF2B5EF4-FFF2-40B4-BE49-F238E27FC236}">
                <a16:creationId xmlns:a16="http://schemas.microsoft.com/office/drawing/2014/main" id="{1F8D6FE5-3BFF-46FE-BD6E-224A8788E5B5}"/>
              </a:ext>
            </a:extLst>
          </p:cNvPr>
          <p:cNvSpPr/>
          <p:nvPr/>
        </p:nvSpPr>
        <p:spPr>
          <a:xfrm>
            <a:off x="8764623" y="4640828"/>
            <a:ext cx="913935" cy="0"/>
          </a:xfrm>
          <a:prstGeom prst="line">
            <a:avLst/>
          </a:prstGeom>
          <a:ln w="50800">
            <a:solidFill>
              <a:srgbClr val="00A9E0"/>
            </a:solidFill>
          </a:ln>
        </p:spPr>
        <p:txBody>
          <a:bodyPr tIns="91439" bIns="91439"/>
          <a:lstStyle/>
          <a:p>
            <a:endParaRPr dirty="0"/>
          </a:p>
        </p:txBody>
      </p:sp>
      <p:sp>
        <p:nvSpPr>
          <p:cNvPr id="26" name="First &amp; Last Name, Position…">
            <a:extLst>
              <a:ext uri="{FF2B5EF4-FFF2-40B4-BE49-F238E27FC236}">
                <a16:creationId xmlns:a16="http://schemas.microsoft.com/office/drawing/2014/main" id="{404A2C1E-24FE-47CA-9A4C-E1995F94F729}"/>
              </a:ext>
            </a:extLst>
          </p:cNvPr>
          <p:cNvSpPr txBox="1"/>
          <p:nvPr/>
        </p:nvSpPr>
        <p:spPr>
          <a:xfrm>
            <a:off x="8675122" y="4942102"/>
            <a:ext cx="7055278" cy="517064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nchor="t">
            <a:spAutoFit/>
          </a:bodyPr>
          <a:lstStyle/>
          <a:p>
            <a:pPr>
              <a:defRPr>
                <a:solidFill>
                  <a:srgbClr val="FAFFF8"/>
                </a:solidFill>
                <a:latin typeface="Mark OT Light"/>
                <a:ea typeface="Mark OT Light"/>
                <a:cs typeface="Mark OT Light"/>
                <a:sym typeface="Mark OT Light"/>
              </a:defRPr>
            </a:pPr>
            <a:r>
              <a:rPr lang="en-US" dirty="0">
                <a:solidFill>
                  <a:srgbClr val="454A4A"/>
                </a:solidFill>
                <a:latin typeface=""/>
                <a:sym typeface="Mark OT Light"/>
              </a:rPr>
              <a:t>Host current Fulbright Visiting Scholars for short-term lectureships of 2 – 6 days on discipline or cultural topics to internationalize the campus</a:t>
            </a:r>
          </a:p>
          <a:p>
            <a:pPr>
              <a:defRPr>
                <a:solidFill>
                  <a:srgbClr val="FAFFF8"/>
                </a:solidFill>
                <a:latin typeface="Mark OT Light"/>
                <a:ea typeface="Mark OT Light"/>
                <a:cs typeface="Mark OT Light"/>
                <a:sym typeface="Mark OT Light"/>
              </a:defRPr>
            </a:pPr>
            <a:endParaRPr lang="en-US" dirty="0">
              <a:solidFill>
                <a:srgbClr val="454A4A"/>
              </a:solidFill>
              <a:latin typeface=""/>
            </a:endParaRPr>
          </a:p>
          <a:p>
            <a:pPr>
              <a:defRPr>
                <a:solidFill>
                  <a:srgbClr val="FAFFF8"/>
                </a:solidFill>
                <a:latin typeface="Mark OT Light"/>
                <a:ea typeface="Mark OT Light"/>
                <a:cs typeface="Mark OT Light"/>
                <a:sym typeface="Mark OT Light"/>
              </a:defRPr>
            </a:pPr>
            <a:r>
              <a:rPr lang="en-US" dirty="0">
                <a:solidFill>
                  <a:srgbClr val="454A4A"/>
                </a:solidFill>
                <a:latin typeface=""/>
              </a:rPr>
              <a:t>Website: </a:t>
            </a:r>
            <a:r>
              <a:rPr lang="en-US" dirty="0">
                <a:solidFill>
                  <a:srgbClr val="009ED5"/>
                </a:solidFill>
                <a:latin typeface=""/>
                <a:hlinkClick r:id="rId7">
                  <a:extLst>
                    <a:ext uri="{A12FA001-AC4F-418D-AE19-62706E023703}">
                      <ahyp:hlinkClr xmlns:ahyp="http://schemas.microsoft.com/office/drawing/2018/hyperlinkcolor" val="tx"/>
                    </a:ext>
                  </a:extLst>
                </a:hlinkClick>
              </a:rPr>
              <a:t>cies.org/olf</a:t>
            </a:r>
            <a:endParaRPr lang="en-US" dirty="0">
              <a:solidFill>
                <a:srgbClr val="009ED5"/>
              </a:solidFill>
              <a:latin typeface=""/>
            </a:endParaRPr>
          </a:p>
          <a:p>
            <a:pPr>
              <a:defRPr>
                <a:solidFill>
                  <a:srgbClr val="FAFFF8"/>
                </a:solidFill>
                <a:latin typeface="Mark OT Light"/>
                <a:ea typeface="Mark OT Light"/>
                <a:cs typeface="Mark OT Light"/>
                <a:sym typeface="Mark OT Light"/>
              </a:defRPr>
            </a:pPr>
            <a:r>
              <a:rPr lang="en-US" dirty="0">
                <a:solidFill>
                  <a:srgbClr val="454A4A"/>
                </a:solidFill>
                <a:latin typeface=""/>
              </a:rPr>
              <a:t>Email: </a:t>
            </a:r>
            <a:r>
              <a:rPr lang="en-US" dirty="0">
                <a:solidFill>
                  <a:srgbClr val="009ED5"/>
                </a:solidFill>
                <a:latin typeface=""/>
                <a:hlinkClick r:id="rId8">
                  <a:extLst>
                    <a:ext uri="{A12FA001-AC4F-418D-AE19-62706E023703}">
                      <ahyp:hlinkClr xmlns:ahyp="http://schemas.microsoft.com/office/drawing/2018/hyperlinkcolor" val="tx"/>
                    </a:ext>
                  </a:extLst>
                </a:hlinkClick>
              </a:rPr>
              <a:t>OLF@iie.org</a:t>
            </a:r>
            <a:r>
              <a:rPr lang="en-US" dirty="0">
                <a:solidFill>
                  <a:srgbClr val="009ED5"/>
                </a:solidFill>
                <a:latin typeface=""/>
              </a:rPr>
              <a:t> </a:t>
            </a:r>
          </a:p>
        </p:txBody>
      </p:sp>
      <p:sp>
        <p:nvSpPr>
          <p:cNvPr id="27" name="First &amp; Last Name, Position…">
            <a:extLst>
              <a:ext uri="{FF2B5EF4-FFF2-40B4-BE49-F238E27FC236}">
                <a16:creationId xmlns:a16="http://schemas.microsoft.com/office/drawing/2014/main" id="{AFAC3FEE-B27D-4E93-9A3A-843D717097C2}"/>
              </a:ext>
            </a:extLst>
          </p:cNvPr>
          <p:cNvSpPr txBox="1"/>
          <p:nvPr/>
        </p:nvSpPr>
        <p:spPr>
          <a:xfrm>
            <a:off x="16407594" y="3070295"/>
            <a:ext cx="7304910" cy="129266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nchor="t">
            <a:spAutoFit/>
          </a:bodyPr>
          <a:lstStyle/>
          <a:p>
            <a:pPr>
              <a:lnSpc>
                <a:spcPct val="90000"/>
              </a:lnSpc>
              <a:spcAft>
                <a:spcPts val="600"/>
              </a:spcAft>
              <a:defRPr>
                <a:solidFill>
                  <a:srgbClr val="FAFFF8"/>
                </a:solidFill>
                <a:latin typeface="Mark OT Bold"/>
                <a:ea typeface="Mark OT Bold"/>
                <a:cs typeface="Mark OT Bold"/>
                <a:sym typeface="Mark OT Bold"/>
              </a:defRPr>
            </a:pPr>
            <a:r>
              <a:rPr lang="en-US" sz="4000" b="1" dirty="0">
                <a:solidFill>
                  <a:srgbClr val="0065A2"/>
                </a:solidFill>
                <a:latin typeface=""/>
              </a:rPr>
              <a:t>Fulbright Language Teaching Assistant (FLTA) Program</a:t>
            </a:r>
            <a:endParaRPr sz="4000" b="1" dirty="0">
              <a:solidFill>
                <a:srgbClr val="0065A2"/>
              </a:solidFill>
              <a:latin typeface=""/>
            </a:endParaRPr>
          </a:p>
        </p:txBody>
      </p:sp>
      <p:sp>
        <p:nvSpPr>
          <p:cNvPr id="28" name="Line">
            <a:extLst>
              <a:ext uri="{FF2B5EF4-FFF2-40B4-BE49-F238E27FC236}">
                <a16:creationId xmlns:a16="http://schemas.microsoft.com/office/drawing/2014/main" id="{02E972AC-1987-41BF-A73A-119C457C4CF0}"/>
              </a:ext>
            </a:extLst>
          </p:cNvPr>
          <p:cNvSpPr/>
          <p:nvPr/>
        </p:nvSpPr>
        <p:spPr>
          <a:xfrm>
            <a:off x="16525376" y="4677688"/>
            <a:ext cx="913935" cy="0"/>
          </a:xfrm>
          <a:prstGeom prst="line">
            <a:avLst/>
          </a:prstGeom>
          <a:ln w="50800">
            <a:solidFill>
              <a:srgbClr val="00A9E0"/>
            </a:solidFill>
          </a:ln>
        </p:spPr>
        <p:txBody>
          <a:bodyPr tIns="91439" bIns="91439"/>
          <a:lstStyle/>
          <a:p>
            <a:endParaRPr dirty="0"/>
          </a:p>
        </p:txBody>
      </p:sp>
      <p:sp>
        <p:nvSpPr>
          <p:cNvPr id="29" name="First &amp; Last Name, Position…">
            <a:extLst>
              <a:ext uri="{FF2B5EF4-FFF2-40B4-BE49-F238E27FC236}">
                <a16:creationId xmlns:a16="http://schemas.microsoft.com/office/drawing/2014/main" id="{F1C13D3F-BCAC-437B-A5D7-BCBE9EF280B0}"/>
              </a:ext>
            </a:extLst>
          </p:cNvPr>
          <p:cNvSpPr txBox="1"/>
          <p:nvPr/>
        </p:nvSpPr>
        <p:spPr>
          <a:xfrm>
            <a:off x="16407594" y="4950208"/>
            <a:ext cx="7621211" cy="517064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nchor="t">
            <a:spAutoFit/>
          </a:bodyPr>
          <a:lstStyle/>
          <a:p>
            <a:pPr>
              <a:defRPr>
                <a:solidFill>
                  <a:srgbClr val="FAFFF8"/>
                </a:solidFill>
                <a:latin typeface="Mark OT Light"/>
                <a:ea typeface="Mark OT Light"/>
                <a:cs typeface="Mark OT Light"/>
                <a:sym typeface="Mark OT Light"/>
              </a:defRPr>
            </a:pPr>
            <a:r>
              <a:rPr lang="en-US" dirty="0">
                <a:solidFill>
                  <a:srgbClr val="454A4A"/>
                </a:solidFill>
                <a:latin typeface=""/>
              </a:rPr>
              <a:t>Host native speaking language teaching assistants to enhance students’ understanding different languages and cultures</a:t>
            </a:r>
          </a:p>
          <a:p>
            <a:pPr>
              <a:defRPr>
                <a:solidFill>
                  <a:srgbClr val="FAFFF8"/>
                </a:solidFill>
                <a:latin typeface="Mark OT Light"/>
                <a:ea typeface="Mark OT Light"/>
                <a:cs typeface="Mark OT Light"/>
                <a:sym typeface="Mark OT Light"/>
              </a:defRPr>
            </a:pPr>
            <a:endParaRPr lang="en-US" dirty="0">
              <a:solidFill>
                <a:srgbClr val="454A4A"/>
              </a:solidFill>
              <a:latin typeface=""/>
            </a:endParaRPr>
          </a:p>
          <a:p>
            <a:pPr>
              <a:defRPr>
                <a:solidFill>
                  <a:srgbClr val="FAFFF8"/>
                </a:solidFill>
                <a:latin typeface="Mark OT Light"/>
                <a:ea typeface="Mark OT Light"/>
                <a:cs typeface="Mark OT Light"/>
                <a:sym typeface="Mark OT Light"/>
              </a:defRPr>
            </a:pPr>
            <a:endParaRPr lang="en-US" dirty="0">
              <a:solidFill>
                <a:srgbClr val="454A4A"/>
              </a:solidFill>
              <a:latin typeface=""/>
            </a:endParaRPr>
          </a:p>
          <a:p>
            <a:pPr>
              <a:defRPr>
                <a:solidFill>
                  <a:srgbClr val="FAFFF8"/>
                </a:solidFill>
                <a:latin typeface="Mark OT Light"/>
                <a:ea typeface="Mark OT Light"/>
                <a:cs typeface="Mark OT Light"/>
                <a:sym typeface="Mark OT Light"/>
              </a:defRPr>
            </a:pPr>
            <a:endParaRPr lang="en-US" dirty="0">
              <a:solidFill>
                <a:srgbClr val="454A4A"/>
              </a:solidFill>
              <a:latin typeface=""/>
            </a:endParaRPr>
          </a:p>
          <a:p>
            <a:pPr>
              <a:defRPr>
                <a:solidFill>
                  <a:srgbClr val="FAFFF8"/>
                </a:solidFill>
                <a:latin typeface="Mark OT Light"/>
                <a:ea typeface="Mark OT Light"/>
                <a:cs typeface="Mark OT Light"/>
                <a:sym typeface="Mark OT Light"/>
              </a:defRPr>
            </a:pPr>
            <a:r>
              <a:rPr lang="en-US" dirty="0">
                <a:solidFill>
                  <a:srgbClr val="454A4A"/>
                </a:solidFill>
                <a:latin typeface=""/>
              </a:rPr>
              <a:t>Website: </a:t>
            </a:r>
            <a:r>
              <a:rPr lang="en-US" dirty="0">
                <a:solidFill>
                  <a:srgbClr val="009ED5"/>
                </a:solidFill>
                <a:latin typeface=""/>
                <a:hlinkClick r:id="rId9">
                  <a:extLst>
                    <a:ext uri="{A12FA001-AC4F-418D-AE19-62706E023703}">
                      <ahyp:hlinkClr xmlns:ahyp="http://schemas.microsoft.com/office/drawing/2018/hyperlinkcolor" val="tx"/>
                    </a:ext>
                  </a:extLst>
                </a:hlinkClick>
              </a:rPr>
              <a:t>foreign.fulbrightonline.org</a:t>
            </a:r>
            <a:endParaRPr lang="en-US" dirty="0"/>
          </a:p>
          <a:p>
            <a:pPr>
              <a:defRPr>
                <a:solidFill>
                  <a:srgbClr val="FAFFF8"/>
                </a:solidFill>
                <a:latin typeface="Mark OT Light"/>
                <a:ea typeface="Mark OT Light"/>
                <a:cs typeface="Mark OT Light"/>
                <a:sym typeface="Mark OT Light"/>
              </a:defRPr>
            </a:pPr>
            <a:r>
              <a:rPr lang="en-US" dirty="0">
                <a:solidFill>
                  <a:srgbClr val="454A4A"/>
                </a:solidFill>
                <a:latin typeface=""/>
              </a:rPr>
              <a:t>Email: </a:t>
            </a:r>
            <a:r>
              <a:rPr lang="en-US" dirty="0">
                <a:solidFill>
                  <a:srgbClr val="009ED5"/>
                </a:solidFill>
                <a:latin typeface=""/>
                <a:hlinkClick r:id="rId10">
                  <a:extLst>
                    <a:ext uri="{A12FA001-AC4F-418D-AE19-62706E023703}">
                      <ahyp:hlinkClr xmlns:ahyp="http://schemas.microsoft.com/office/drawing/2018/hyperlinkcolor" val="tx"/>
                    </a:ext>
                  </a:extLst>
                </a:hlinkClick>
              </a:rPr>
              <a:t>Dcook@iie.org</a:t>
            </a:r>
            <a:r>
              <a:rPr lang="en-US" dirty="0">
                <a:solidFill>
                  <a:srgbClr val="009ED5"/>
                </a:solidFill>
                <a:latin typeface=""/>
              </a:rPr>
              <a:t> </a:t>
            </a:r>
          </a:p>
        </p:txBody>
      </p:sp>
    </p:spTree>
    <p:extLst>
      <p:ext uri="{BB962C8B-B14F-4D97-AF65-F5344CB8AC3E}">
        <p14:creationId xmlns:p14="http://schemas.microsoft.com/office/powerpoint/2010/main" val="4121114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esentation Name…"/>
          <p:cNvSpPr txBox="1"/>
          <p:nvPr/>
        </p:nvSpPr>
        <p:spPr>
          <a:xfrm>
            <a:off x="719842" y="1593008"/>
            <a:ext cx="18444850" cy="121058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marL="0" marR="0" lvl="0" indent="0" algn="l" defTabSz="1828800" rtl="0" eaLnBrk="1" fontAlgn="auto" latinLnBrk="0" hangingPunct="0">
              <a:lnSpc>
                <a:spcPct val="80000"/>
              </a:lnSpc>
              <a:spcBef>
                <a:spcPts val="0"/>
              </a:spcBef>
              <a:spcAft>
                <a:spcPts val="1200"/>
              </a:spcAft>
              <a:buClrTx/>
              <a:buSzTx/>
              <a:buFontTx/>
              <a:buNone/>
              <a:tabLst/>
              <a:defRPr sz="10000">
                <a:solidFill>
                  <a:srgbClr val="FAFFF8"/>
                </a:solidFill>
                <a:latin typeface="Mark OT Bold"/>
                <a:ea typeface="Mark OT Bold"/>
                <a:cs typeface="Mark OT Bold"/>
                <a:sym typeface="Mark OT Bold"/>
              </a:defRPr>
            </a:pPr>
            <a:r>
              <a:rPr kumimoji="0" lang="en-US" sz="8000" b="0" i="0" u="none" strike="noStrike" kern="0" cap="none" spc="0" normalizeH="0" baseline="0" noProof="0" dirty="0">
                <a:ln>
                  <a:noFill/>
                </a:ln>
                <a:solidFill>
                  <a:srgbClr val="0065A2"/>
                </a:solidFill>
                <a:effectLst/>
                <a:uLnTx/>
                <a:uFillTx/>
                <a:latin typeface=""/>
                <a:sym typeface="Mark OT Bold"/>
              </a:rPr>
              <a:t>Additional Fulbright U.S. Programs</a:t>
            </a:r>
            <a:endParaRPr kumimoji="0" sz="8000" b="0" i="0" u="none" strike="noStrike" kern="0" cap="none" spc="0" normalizeH="0" baseline="0" noProof="0" dirty="0">
              <a:ln>
                <a:noFill/>
              </a:ln>
              <a:solidFill>
                <a:srgbClr val="0065A2"/>
              </a:solidFill>
              <a:effectLst/>
              <a:uLnTx/>
              <a:uFillTx/>
              <a:latin typeface=""/>
              <a:sym typeface="Mark OT Bold"/>
            </a:endParaRPr>
          </a:p>
        </p:txBody>
      </p:sp>
      <p:sp>
        <p:nvSpPr>
          <p:cNvPr id="34" name="First &amp; Last Name, Position…">
            <a:extLst>
              <a:ext uri="{FF2B5EF4-FFF2-40B4-BE49-F238E27FC236}">
                <a16:creationId xmlns:a16="http://schemas.microsoft.com/office/drawing/2014/main" id="{6F3DE519-22CC-456E-B9B5-E171D470C614}"/>
              </a:ext>
            </a:extLst>
          </p:cNvPr>
          <p:cNvSpPr txBox="1"/>
          <p:nvPr/>
        </p:nvSpPr>
        <p:spPr>
          <a:xfrm>
            <a:off x="359229" y="3457976"/>
            <a:ext cx="6852902" cy="73866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nchor="t">
            <a:spAutoFit/>
          </a:bodyPr>
          <a:lstStyle/>
          <a:p>
            <a:pPr>
              <a:lnSpc>
                <a:spcPct val="90000"/>
              </a:lnSpc>
              <a:spcAft>
                <a:spcPts val="600"/>
              </a:spcAft>
              <a:defRPr>
                <a:solidFill>
                  <a:srgbClr val="FAFFF8"/>
                </a:solidFill>
                <a:latin typeface="Mark OT Bold"/>
                <a:ea typeface="Mark OT Bold"/>
                <a:cs typeface="Mark OT Bold"/>
                <a:sym typeface="Mark OT Bold"/>
              </a:defRPr>
            </a:pPr>
            <a:r>
              <a:rPr lang="en-US" sz="4000" b="1" dirty="0">
                <a:solidFill>
                  <a:srgbClr val="0065A2"/>
                </a:solidFill>
                <a:latin typeface=""/>
              </a:rPr>
              <a:t>Scholars</a:t>
            </a:r>
            <a:endParaRPr sz="4000" b="1" dirty="0">
              <a:solidFill>
                <a:srgbClr val="0065A2"/>
              </a:solidFill>
              <a:latin typeface=""/>
            </a:endParaRPr>
          </a:p>
        </p:txBody>
      </p:sp>
      <p:sp>
        <p:nvSpPr>
          <p:cNvPr id="35" name="Line">
            <a:extLst>
              <a:ext uri="{FF2B5EF4-FFF2-40B4-BE49-F238E27FC236}">
                <a16:creationId xmlns:a16="http://schemas.microsoft.com/office/drawing/2014/main" id="{5CABEA07-845B-4E1B-A8BE-4356124E768E}"/>
              </a:ext>
            </a:extLst>
          </p:cNvPr>
          <p:cNvSpPr/>
          <p:nvPr/>
        </p:nvSpPr>
        <p:spPr>
          <a:xfrm>
            <a:off x="478367" y="4281599"/>
            <a:ext cx="913935" cy="0"/>
          </a:xfrm>
          <a:prstGeom prst="line">
            <a:avLst/>
          </a:prstGeom>
          <a:ln w="50800">
            <a:solidFill>
              <a:srgbClr val="00A9E0"/>
            </a:solidFill>
          </a:ln>
        </p:spPr>
        <p:txBody>
          <a:bodyPr tIns="91439" bIns="91439"/>
          <a:lstStyle/>
          <a:p>
            <a:endParaRPr dirty="0"/>
          </a:p>
        </p:txBody>
      </p:sp>
      <p:sp>
        <p:nvSpPr>
          <p:cNvPr id="36" name="First &amp; Last Name, Position…">
            <a:extLst>
              <a:ext uri="{FF2B5EF4-FFF2-40B4-BE49-F238E27FC236}">
                <a16:creationId xmlns:a16="http://schemas.microsoft.com/office/drawing/2014/main" id="{6E67CC27-69F2-43C0-9561-4FBBCB030400}"/>
              </a:ext>
            </a:extLst>
          </p:cNvPr>
          <p:cNvSpPr txBox="1"/>
          <p:nvPr/>
        </p:nvSpPr>
        <p:spPr>
          <a:xfrm>
            <a:off x="359229" y="4582873"/>
            <a:ext cx="8557045" cy="461664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nchor="t">
            <a:spAutoFit/>
          </a:bodyPr>
          <a:lstStyle/>
          <a:p>
            <a:pPr marL="571500" indent="-5715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454A4A"/>
                </a:solidFill>
                <a:latin typeface=""/>
              </a:rPr>
              <a:t>Arctic Initiative</a:t>
            </a:r>
          </a:p>
          <a:p>
            <a:pPr marL="587375">
              <a:defRPr>
                <a:solidFill>
                  <a:srgbClr val="FAFFF8"/>
                </a:solidFill>
                <a:latin typeface="Mark OT Light"/>
                <a:ea typeface="Mark OT Light"/>
                <a:cs typeface="Mark OT Light"/>
                <a:sym typeface="Mark OT Light"/>
              </a:defRPr>
            </a:pPr>
            <a:r>
              <a:rPr lang="en-US" dirty="0">
                <a:solidFill>
                  <a:srgbClr val="009ED5"/>
                </a:solidFill>
                <a:latin typeface=""/>
                <a:hlinkClick r:id="rId3">
                  <a:extLst>
                    <a:ext uri="{A12FA001-AC4F-418D-AE19-62706E023703}">
                      <ahyp:hlinkClr xmlns:ahyp="http://schemas.microsoft.com/office/drawing/2018/hyperlinkcolor" val="tx"/>
                    </a:ext>
                  </a:extLst>
                </a:hlinkClick>
              </a:rPr>
              <a:t>Arctic@iie.org</a:t>
            </a:r>
            <a:r>
              <a:rPr lang="en-US" dirty="0">
                <a:solidFill>
                  <a:srgbClr val="009ED5"/>
                </a:solidFill>
                <a:latin typeface=""/>
              </a:rPr>
              <a:t> </a:t>
            </a:r>
            <a:endParaRPr lang="en-US" dirty="0">
              <a:solidFill>
                <a:srgbClr val="454A4A"/>
              </a:solidFill>
              <a:latin typeface=""/>
            </a:endParaRPr>
          </a:p>
          <a:p>
            <a:pPr marL="571500" indent="-571500">
              <a:buFont typeface="Arial" panose="020B0604020202020204" pitchFamily="34" charset="0"/>
              <a:buChar char="•"/>
              <a:defRPr>
                <a:solidFill>
                  <a:srgbClr val="FAFFF8"/>
                </a:solidFill>
                <a:latin typeface="Mark OT Light"/>
                <a:ea typeface="Mark OT Light"/>
                <a:cs typeface="Mark OT Light"/>
                <a:sym typeface="Mark OT Light"/>
              </a:defRPr>
            </a:pPr>
            <a:endParaRPr lang="en-US" dirty="0">
              <a:solidFill>
                <a:srgbClr val="454A4A"/>
              </a:solidFill>
              <a:latin typeface=""/>
            </a:endParaRPr>
          </a:p>
          <a:p>
            <a:pPr marL="571500" indent="-5715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454A4A"/>
                </a:solidFill>
                <a:latin typeface=""/>
              </a:rPr>
              <a:t>Group Projects Abroad Program</a:t>
            </a:r>
          </a:p>
          <a:p>
            <a:pPr marL="620713">
              <a:defRPr>
                <a:solidFill>
                  <a:srgbClr val="FAFFF8"/>
                </a:solidFill>
                <a:latin typeface="Mark OT Light"/>
                <a:ea typeface="Mark OT Light"/>
                <a:cs typeface="Mark OT Light"/>
                <a:sym typeface="Mark OT Light"/>
              </a:defRPr>
            </a:pPr>
            <a:r>
              <a:rPr lang="en-US" dirty="0">
                <a:solidFill>
                  <a:srgbClr val="009ED5"/>
                </a:solidFill>
                <a:latin typeface=""/>
                <a:hlinkClick r:id="rId4">
                  <a:extLst>
                    <a:ext uri="{A12FA001-AC4F-418D-AE19-62706E023703}">
                      <ahyp:hlinkClr xmlns:ahyp="http://schemas.microsoft.com/office/drawing/2018/hyperlinkcolor" val="tx"/>
                    </a:ext>
                  </a:extLst>
                </a:hlinkClick>
              </a:rPr>
              <a:t>GPA@ed.gov</a:t>
            </a:r>
            <a:r>
              <a:rPr lang="en-US" dirty="0">
                <a:solidFill>
                  <a:srgbClr val="009ED5"/>
                </a:solidFill>
                <a:latin typeface=""/>
              </a:rPr>
              <a:t> </a:t>
            </a:r>
          </a:p>
          <a:p>
            <a:pPr marL="571500" indent="-571500">
              <a:buFont typeface="Arial" panose="020B0604020202020204" pitchFamily="34" charset="0"/>
              <a:buChar char="•"/>
              <a:defRPr>
                <a:solidFill>
                  <a:srgbClr val="FAFFF8"/>
                </a:solidFill>
                <a:latin typeface="Mark OT Light"/>
                <a:ea typeface="Mark OT Light"/>
                <a:cs typeface="Mark OT Light"/>
                <a:sym typeface="Mark OT Light"/>
              </a:defRPr>
            </a:pPr>
            <a:endParaRPr lang="en-US" dirty="0">
              <a:solidFill>
                <a:srgbClr val="454A4A"/>
              </a:solidFill>
              <a:latin typeface=""/>
            </a:endParaRPr>
          </a:p>
          <a:p>
            <a:pPr marL="571500" indent="-5715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454A4A"/>
                </a:solidFill>
                <a:latin typeface=""/>
              </a:rPr>
              <a:t>Specialist Program</a:t>
            </a:r>
          </a:p>
          <a:p>
            <a:pPr marL="587375">
              <a:defRPr>
                <a:solidFill>
                  <a:srgbClr val="FAFFF8"/>
                </a:solidFill>
                <a:latin typeface="Mark OT Light"/>
                <a:ea typeface="Mark OT Light"/>
                <a:cs typeface="Mark OT Light"/>
                <a:sym typeface="Mark OT Light"/>
              </a:defRPr>
            </a:pPr>
            <a:r>
              <a:rPr lang="en-US" dirty="0">
                <a:solidFill>
                  <a:srgbClr val="009ED5"/>
                </a:solidFill>
                <a:latin typeface=""/>
                <a:hlinkClick r:id="rId5">
                  <a:extLst>
                    <a:ext uri="{A12FA001-AC4F-418D-AE19-62706E023703}">
                      <ahyp:hlinkClr xmlns:ahyp="http://schemas.microsoft.com/office/drawing/2018/hyperlinkcolor" val="tx"/>
                    </a:ext>
                  </a:extLst>
                </a:hlinkClick>
              </a:rPr>
              <a:t>FulbrightSpecialist@worldlearning.org</a:t>
            </a:r>
            <a:r>
              <a:rPr lang="en-US" dirty="0">
                <a:solidFill>
                  <a:srgbClr val="009ED5"/>
                </a:solidFill>
                <a:latin typeface=""/>
              </a:rPr>
              <a:t> </a:t>
            </a:r>
            <a:endParaRPr lang="en-US" dirty="0">
              <a:solidFill>
                <a:srgbClr val="454A4A"/>
              </a:solidFill>
              <a:latin typeface=""/>
            </a:endParaRPr>
          </a:p>
        </p:txBody>
      </p:sp>
      <p:pic>
        <p:nvPicPr>
          <p:cNvPr id="37" name="Picture 36">
            <a:extLst>
              <a:ext uri="{FF2B5EF4-FFF2-40B4-BE49-F238E27FC236}">
                <a16:creationId xmlns:a16="http://schemas.microsoft.com/office/drawing/2014/main" id="{197CC355-CFC4-4225-A466-2C8D046A8FEC}"/>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9135875" y="3379372"/>
            <a:ext cx="38100" cy="6807200"/>
          </a:xfrm>
          <a:prstGeom prst="rect">
            <a:avLst/>
          </a:prstGeom>
        </p:spPr>
      </p:pic>
      <p:sp>
        <p:nvSpPr>
          <p:cNvPr id="38" name="First &amp; Last Name, Position…">
            <a:extLst>
              <a:ext uri="{FF2B5EF4-FFF2-40B4-BE49-F238E27FC236}">
                <a16:creationId xmlns:a16="http://schemas.microsoft.com/office/drawing/2014/main" id="{EEA73E29-142C-43BC-B7F8-5124886D3BEA}"/>
              </a:ext>
            </a:extLst>
          </p:cNvPr>
          <p:cNvSpPr txBox="1"/>
          <p:nvPr/>
        </p:nvSpPr>
        <p:spPr>
          <a:xfrm>
            <a:off x="9458890" y="3457976"/>
            <a:ext cx="6852902" cy="73866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nchor="t">
            <a:spAutoFit/>
          </a:bodyPr>
          <a:lstStyle/>
          <a:p>
            <a:pPr>
              <a:lnSpc>
                <a:spcPct val="90000"/>
              </a:lnSpc>
              <a:spcAft>
                <a:spcPts val="600"/>
              </a:spcAft>
              <a:defRPr>
                <a:solidFill>
                  <a:srgbClr val="FAFFF8"/>
                </a:solidFill>
                <a:latin typeface="Mark OT Bold"/>
                <a:ea typeface="Mark OT Bold"/>
                <a:cs typeface="Mark OT Bold"/>
                <a:sym typeface="Mark OT Bold"/>
              </a:defRPr>
            </a:pPr>
            <a:r>
              <a:rPr lang="en-US" sz="4000" b="1" dirty="0">
                <a:solidFill>
                  <a:srgbClr val="0065A2"/>
                </a:solidFill>
                <a:latin typeface=""/>
              </a:rPr>
              <a:t>Students</a:t>
            </a:r>
            <a:endParaRPr sz="4000" b="1" dirty="0">
              <a:solidFill>
                <a:srgbClr val="0065A2"/>
              </a:solidFill>
              <a:latin typeface=""/>
            </a:endParaRPr>
          </a:p>
        </p:txBody>
      </p:sp>
      <p:sp>
        <p:nvSpPr>
          <p:cNvPr id="39" name="Line">
            <a:extLst>
              <a:ext uri="{FF2B5EF4-FFF2-40B4-BE49-F238E27FC236}">
                <a16:creationId xmlns:a16="http://schemas.microsoft.com/office/drawing/2014/main" id="{660EBDE8-89BB-44F5-84F4-95F071074FD4}"/>
              </a:ext>
            </a:extLst>
          </p:cNvPr>
          <p:cNvSpPr/>
          <p:nvPr/>
        </p:nvSpPr>
        <p:spPr>
          <a:xfrm>
            <a:off x="9581047" y="4281599"/>
            <a:ext cx="913935" cy="0"/>
          </a:xfrm>
          <a:prstGeom prst="line">
            <a:avLst/>
          </a:prstGeom>
          <a:ln w="50800">
            <a:solidFill>
              <a:srgbClr val="00A9E0"/>
            </a:solidFill>
          </a:ln>
        </p:spPr>
        <p:txBody>
          <a:bodyPr tIns="91439" bIns="91439"/>
          <a:lstStyle/>
          <a:p>
            <a:endParaRPr dirty="0"/>
          </a:p>
        </p:txBody>
      </p:sp>
      <p:sp>
        <p:nvSpPr>
          <p:cNvPr id="40" name="First &amp; Last Name, Position…">
            <a:extLst>
              <a:ext uri="{FF2B5EF4-FFF2-40B4-BE49-F238E27FC236}">
                <a16:creationId xmlns:a16="http://schemas.microsoft.com/office/drawing/2014/main" id="{DA2A42AF-BC62-4E8C-ADC9-65DFF576A21C}"/>
              </a:ext>
            </a:extLst>
          </p:cNvPr>
          <p:cNvSpPr txBox="1"/>
          <p:nvPr/>
        </p:nvSpPr>
        <p:spPr>
          <a:xfrm>
            <a:off x="9458890" y="4582873"/>
            <a:ext cx="7354092" cy="572464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nchor="t">
            <a:spAutoFit/>
          </a:bodyPr>
          <a:lstStyle/>
          <a:p>
            <a:pPr marL="571500" indent="-5715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454A4A"/>
                </a:solidFill>
                <a:latin typeface=""/>
              </a:rPr>
              <a:t>Doctoral Dissertation Research Abroad Program</a:t>
            </a:r>
          </a:p>
          <a:p>
            <a:pPr marL="620713">
              <a:defRPr>
                <a:solidFill>
                  <a:srgbClr val="FAFFF8"/>
                </a:solidFill>
                <a:latin typeface="Mark OT Light"/>
                <a:ea typeface="Mark OT Light"/>
                <a:cs typeface="Mark OT Light"/>
                <a:sym typeface="Mark OT Light"/>
              </a:defRPr>
            </a:pPr>
            <a:r>
              <a:rPr lang="en-US" dirty="0">
                <a:solidFill>
                  <a:srgbClr val="009ED5"/>
                </a:solidFill>
                <a:latin typeface=""/>
                <a:hlinkClick r:id="rId8">
                  <a:extLst>
                    <a:ext uri="{A12FA001-AC4F-418D-AE19-62706E023703}">
                      <ahyp:hlinkClr xmlns:ahyp="http://schemas.microsoft.com/office/drawing/2018/hyperlinkcolor" val="tx"/>
                    </a:ext>
                  </a:extLst>
                </a:hlinkClick>
              </a:rPr>
              <a:t>DDRA@ed.gov</a:t>
            </a:r>
            <a:r>
              <a:rPr lang="en-US" dirty="0">
                <a:solidFill>
                  <a:srgbClr val="009ED5"/>
                </a:solidFill>
                <a:latin typeface=""/>
              </a:rPr>
              <a:t> </a:t>
            </a:r>
          </a:p>
          <a:p>
            <a:pPr>
              <a:defRPr>
                <a:solidFill>
                  <a:srgbClr val="FAFFF8"/>
                </a:solidFill>
                <a:latin typeface="Mark OT Light"/>
                <a:ea typeface="Mark OT Light"/>
                <a:cs typeface="Mark OT Light"/>
                <a:sym typeface="Mark OT Light"/>
              </a:defRPr>
            </a:pPr>
            <a:endParaRPr lang="en-US" dirty="0">
              <a:solidFill>
                <a:srgbClr val="454A4A"/>
              </a:solidFill>
              <a:latin typeface=""/>
            </a:endParaRPr>
          </a:p>
          <a:p>
            <a:pPr marL="571500" indent="-5715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454A4A"/>
                </a:solidFill>
                <a:latin typeface=""/>
              </a:rPr>
              <a:t>English Teaching Assistant (ETA) Program</a:t>
            </a:r>
          </a:p>
          <a:p>
            <a:pPr marL="620713">
              <a:defRPr>
                <a:solidFill>
                  <a:srgbClr val="FAFFF8"/>
                </a:solidFill>
                <a:latin typeface="Mark OT Light"/>
                <a:ea typeface="Mark OT Light"/>
                <a:cs typeface="Mark OT Light"/>
                <a:sym typeface="Mark OT Light"/>
              </a:defRPr>
            </a:pPr>
            <a:r>
              <a:rPr lang="en-US" dirty="0">
                <a:solidFill>
                  <a:srgbClr val="009ED5"/>
                </a:solidFill>
                <a:latin typeface=""/>
                <a:hlinkClick r:id="rId9">
                  <a:extLst>
                    <a:ext uri="{A12FA001-AC4F-418D-AE19-62706E023703}">
                      <ahyp:hlinkClr xmlns:ahyp="http://schemas.microsoft.com/office/drawing/2018/hyperlinkcolor" val="tx"/>
                    </a:ext>
                  </a:extLst>
                </a:hlinkClick>
              </a:rPr>
              <a:t>FBstudent@iie.org</a:t>
            </a:r>
            <a:endParaRPr lang="en-US" dirty="0">
              <a:solidFill>
                <a:srgbClr val="454A4A"/>
              </a:solidFill>
              <a:latin typeface=""/>
            </a:endParaRPr>
          </a:p>
          <a:p>
            <a:pPr>
              <a:defRPr>
                <a:solidFill>
                  <a:srgbClr val="FAFFF8"/>
                </a:solidFill>
                <a:latin typeface="Mark OT Light"/>
                <a:ea typeface="Mark OT Light"/>
                <a:cs typeface="Mark OT Light"/>
                <a:sym typeface="Mark OT Light"/>
              </a:defRPr>
            </a:pPr>
            <a:endParaRPr lang="en-US" dirty="0">
              <a:solidFill>
                <a:srgbClr val="454A4A"/>
              </a:solidFill>
              <a:latin typeface=""/>
            </a:endParaRPr>
          </a:p>
          <a:p>
            <a:pPr marL="571500" indent="-5715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454A4A"/>
                </a:solidFill>
                <a:latin typeface=""/>
              </a:rPr>
              <a:t>Student Program</a:t>
            </a:r>
          </a:p>
          <a:p>
            <a:pPr marL="587375">
              <a:defRPr>
                <a:solidFill>
                  <a:srgbClr val="FAFFF8"/>
                </a:solidFill>
                <a:latin typeface="Mark OT Light"/>
                <a:ea typeface="Mark OT Light"/>
                <a:cs typeface="Mark OT Light"/>
                <a:sym typeface="Mark OT Light"/>
              </a:defRPr>
            </a:pPr>
            <a:r>
              <a:rPr lang="en-US" dirty="0">
                <a:solidFill>
                  <a:srgbClr val="009ED5"/>
                </a:solidFill>
                <a:latin typeface=""/>
                <a:hlinkClick r:id="rId9">
                  <a:extLst>
                    <a:ext uri="{A12FA001-AC4F-418D-AE19-62706E023703}">
                      <ahyp:hlinkClr xmlns:ahyp="http://schemas.microsoft.com/office/drawing/2018/hyperlinkcolor" val="tx"/>
                    </a:ext>
                  </a:extLst>
                </a:hlinkClick>
              </a:rPr>
              <a:t>FBstudent@iie.org</a:t>
            </a:r>
            <a:endParaRPr lang="en-US" dirty="0">
              <a:solidFill>
                <a:srgbClr val="454A4A"/>
              </a:solidFill>
              <a:latin typeface=""/>
            </a:endParaRPr>
          </a:p>
        </p:txBody>
      </p:sp>
      <p:pic>
        <p:nvPicPr>
          <p:cNvPr id="41" name="Picture 40">
            <a:extLst>
              <a:ext uri="{FF2B5EF4-FFF2-40B4-BE49-F238E27FC236}">
                <a16:creationId xmlns:a16="http://schemas.microsoft.com/office/drawing/2014/main" id="{10BDB79D-9DE2-4CE2-B02E-76E7F4C2276B}"/>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16813524" y="3494836"/>
            <a:ext cx="38100" cy="6807200"/>
          </a:xfrm>
          <a:prstGeom prst="rect">
            <a:avLst/>
          </a:prstGeom>
        </p:spPr>
      </p:pic>
      <p:sp>
        <p:nvSpPr>
          <p:cNvPr id="42" name="First &amp; Last Name, Position…">
            <a:extLst>
              <a:ext uri="{FF2B5EF4-FFF2-40B4-BE49-F238E27FC236}">
                <a16:creationId xmlns:a16="http://schemas.microsoft.com/office/drawing/2014/main" id="{8803B481-7F2A-47C0-A8FB-0E3B14609C43}"/>
              </a:ext>
            </a:extLst>
          </p:cNvPr>
          <p:cNvSpPr txBox="1"/>
          <p:nvPr/>
        </p:nvSpPr>
        <p:spPr>
          <a:xfrm>
            <a:off x="17127786" y="3375477"/>
            <a:ext cx="7304910" cy="73866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nchor="t">
            <a:spAutoFit/>
          </a:bodyPr>
          <a:lstStyle/>
          <a:p>
            <a:pPr>
              <a:lnSpc>
                <a:spcPct val="90000"/>
              </a:lnSpc>
              <a:spcAft>
                <a:spcPts val="600"/>
              </a:spcAft>
              <a:defRPr>
                <a:solidFill>
                  <a:srgbClr val="FAFFF8"/>
                </a:solidFill>
                <a:latin typeface="Mark OT Bold"/>
                <a:ea typeface="Mark OT Bold"/>
                <a:cs typeface="Mark OT Bold"/>
                <a:sym typeface="Mark OT Bold"/>
              </a:defRPr>
            </a:pPr>
            <a:r>
              <a:rPr lang="en-US" sz="4000" b="1" dirty="0">
                <a:solidFill>
                  <a:srgbClr val="0065A2"/>
                </a:solidFill>
                <a:latin typeface=""/>
              </a:rPr>
              <a:t>Teachers</a:t>
            </a:r>
            <a:endParaRPr sz="4000" b="1" dirty="0">
              <a:solidFill>
                <a:srgbClr val="0065A2"/>
              </a:solidFill>
              <a:latin typeface=""/>
            </a:endParaRPr>
          </a:p>
        </p:txBody>
      </p:sp>
      <p:sp>
        <p:nvSpPr>
          <p:cNvPr id="43" name="Line">
            <a:extLst>
              <a:ext uri="{FF2B5EF4-FFF2-40B4-BE49-F238E27FC236}">
                <a16:creationId xmlns:a16="http://schemas.microsoft.com/office/drawing/2014/main" id="{DE94A5EB-79F3-4F73-AD1E-EF4B33C53D0E}"/>
              </a:ext>
            </a:extLst>
          </p:cNvPr>
          <p:cNvSpPr/>
          <p:nvPr/>
        </p:nvSpPr>
        <p:spPr>
          <a:xfrm>
            <a:off x="17291355" y="4168464"/>
            <a:ext cx="913935" cy="0"/>
          </a:xfrm>
          <a:prstGeom prst="line">
            <a:avLst/>
          </a:prstGeom>
          <a:ln w="50800">
            <a:solidFill>
              <a:srgbClr val="00A9E0"/>
            </a:solidFill>
          </a:ln>
        </p:spPr>
        <p:txBody>
          <a:bodyPr tIns="91439" bIns="91439"/>
          <a:lstStyle/>
          <a:p>
            <a:endParaRPr dirty="0"/>
          </a:p>
        </p:txBody>
      </p:sp>
      <p:sp>
        <p:nvSpPr>
          <p:cNvPr id="44" name="First &amp; Last Name, Position…">
            <a:extLst>
              <a:ext uri="{FF2B5EF4-FFF2-40B4-BE49-F238E27FC236}">
                <a16:creationId xmlns:a16="http://schemas.microsoft.com/office/drawing/2014/main" id="{2281B3E1-9990-4949-9458-F73391903F66}"/>
              </a:ext>
            </a:extLst>
          </p:cNvPr>
          <p:cNvSpPr txBox="1"/>
          <p:nvPr/>
        </p:nvSpPr>
        <p:spPr>
          <a:xfrm>
            <a:off x="17136539" y="4582873"/>
            <a:ext cx="6657751" cy="572464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nchor="t">
            <a:spAutoFit/>
          </a:bodyPr>
          <a:lstStyle/>
          <a:p>
            <a:pPr marL="571500" indent="-5715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454A4A"/>
                </a:solidFill>
                <a:latin typeface=""/>
              </a:rPr>
              <a:t>Distinguished Award in Teaching Program</a:t>
            </a:r>
          </a:p>
          <a:p>
            <a:pPr marL="620713">
              <a:defRPr>
                <a:solidFill>
                  <a:srgbClr val="FAFFF8"/>
                </a:solidFill>
                <a:latin typeface="Mark OT Light"/>
                <a:ea typeface="Mark OT Light"/>
                <a:cs typeface="Mark OT Light"/>
                <a:sym typeface="Mark OT Light"/>
              </a:defRPr>
            </a:pPr>
            <a:r>
              <a:rPr lang="en-US" dirty="0">
                <a:solidFill>
                  <a:srgbClr val="009ED5"/>
                </a:solidFill>
                <a:latin typeface=""/>
                <a:hlinkClick r:id="rId10">
                  <a:extLst>
                    <a:ext uri="{A12FA001-AC4F-418D-AE19-62706E023703}">
                      <ahyp:hlinkClr xmlns:ahyp="http://schemas.microsoft.com/office/drawing/2018/hyperlinkcolor" val="tx"/>
                    </a:ext>
                  </a:extLst>
                </a:hlinkClick>
              </a:rPr>
              <a:t>FulbrightDA@irex.org</a:t>
            </a:r>
            <a:r>
              <a:rPr lang="en-US" dirty="0">
                <a:solidFill>
                  <a:srgbClr val="009ED5"/>
                </a:solidFill>
                <a:latin typeface=""/>
              </a:rPr>
              <a:t> </a:t>
            </a:r>
          </a:p>
          <a:p>
            <a:pPr marL="571500" indent="-571500">
              <a:buFont typeface="Arial" panose="020B0604020202020204" pitchFamily="34" charset="0"/>
              <a:buChar char="•"/>
              <a:defRPr>
                <a:solidFill>
                  <a:srgbClr val="FAFFF8"/>
                </a:solidFill>
                <a:latin typeface="Mark OT Light"/>
                <a:ea typeface="Mark OT Light"/>
                <a:cs typeface="Mark OT Light"/>
                <a:sym typeface="Mark OT Light"/>
              </a:defRPr>
            </a:pPr>
            <a:endParaRPr lang="en-US" dirty="0">
              <a:solidFill>
                <a:srgbClr val="454A4A"/>
              </a:solidFill>
              <a:latin typeface=""/>
            </a:endParaRPr>
          </a:p>
          <a:p>
            <a:pPr marL="571500" indent="-5715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454A4A"/>
                </a:solidFill>
                <a:latin typeface=""/>
              </a:rPr>
              <a:t>Group Projects Abroad</a:t>
            </a:r>
          </a:p>
          <a:p>
            <a:pPr marL="587375">
              <a:defRPr>
                <a:solidFill>
                  <a:srgbClr val="FAFFF8"/>
                </a:solidFill>
                <a:latin typeface="Mark OT Light"/>
                <a:ea typeface="Mark OT Light"/>
                <a:cs typeface="Mark OT Light"/>
                <a:sym typeface="Mark OT Light"/>
              </a:defRPr>
            </a:pPr>
            <a:r>
              <a:rPr lang="en-US" dirty="0">
                <a:solidFill>
                  <a:srgbClr val="009ED5"/>
                </a:solidFill>
                <a:latin typeface=""/>
                <a:hlinkClick r:id="rId4">
                  <a:extLst>
                    <a:ext uri="{A12FA001-AC4F-418D-AE19-62706E023703}">
                      <ahyp:hlinkClr xmlns:ahyp="http://schemas.microsoft.com/office/drawing/2018/hyperlinkcolor" val="tx"/>
                    </a:ext>
                  </a:extLst>
                </a:hlinkClick>
              </a:rPr>
              <a:t>GPA@ed.gov</a:t>
            </a:r>
            <a:r>
              <a:rPr lang="en-US" dirty="0">
                <a:solidFill>
                  <a:srgbClr val="009ED5"/>
                </a:solidFill>
                <a:latin typeface=""/>
              </a:rPr>
              <a:t> </a:t>
            </a:r>
            <a:endParaRPr lang="en-US" dirty="0">
              <a:solidFill>
                <a:srgbClr val="454A4A"/>
              </a:solidFill>
              <a:latin typeface=""/>
            </a:endParaRPr>
          </a:p>
          <a:p>
            <a:pPr marL="571500" indent="-571500">
              <a:buFont typeface="Arial" panose="020B0604020202020204" pitchFamily="34" charset="0"/>
              <a:buChar char="•"/>
              <a:defRPr>
                <a:solidFill>
                  <a:srgbClr val="FAFFF8"/>
                </a:solidFill>
                <a:latin typeface="Mark OT Light"/>
                <a:ea typeface="Mark OT Light"/>
                <a:cs typeface="Mark OT Light"/>
                <a:sym typeface="Mark OT Light"/>
              </a:defRPr>
            </a:pPr>
            <a:endParaRPr lang="en-US" dirty="0">
              <a:solidFill>
                <a:srgbClr val="454A4A"/>
              </a:solidFill>
              <a:latin typeface=""/>
            </a:endParaRPr>
          </a:p>
          <a:p>
            <a:pPr marL="571500" indent="-5715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454A4A"/>
                </a:solidFill>
                <a:latin typeface=""/>
              </a:rPr>
              <a:t>Teachers for Global Classrooms</a:t>
            </a:r>
          </a:p>
          <a:p>
            <a:pPr marL="620713">
              <a:defRPr>
                <a:solidFill>
                  <a:srgbClr val="FAFFF8"/>
                </a:solidFill>
                <a:latin typeface="Mark OT Light"/>
                <a:ea typeface="Mark OT Light"/>
                <a:cs typeface="Mark OT Light"/>
                <a:sym typeface="Mark OT Light"/>
              </a:defRPr>
            </a:pPr>
            <a:r>
              <a:rPr lang="en-US" dirty="0">
                <a:solidFill>
                  <a:srgbClr val="009ED5"/>
                </a:solidFill>
                <a:latin typeface=""/>
                <a:hlinkClick r:id="rId11">
                  <a:extLst>
                    <a:ext uri="{A12FA001-AC4F-418D-AE19-62706E023703}">
                      <ahyp:hlinkClr xmlns:ahyp="http://schemas.microsoft.com/office/drawing/2018/hyperlinkcolor" val="tx"/>
                    </a:ext>
                  </a:extLst>
                </a:hlinkClick>
              </a:rPr>
              <a:t>FulbrightTGC@irex.org</a:t>
            </a:r>
            <a:endParaRPr lang="en-US" dirty="0">
              <a:solidFill>
                <a:srgbClr val="009ED5"/>
              </a:solidFill>
              <a:latin typeface=""/>
            </a:endParaRPr>
          </a:p>
        </p:txBody>
      </p:sp>
    </p:spTree>
    <p:extLst>
      <p:ext uri="{BB962C8B-B14F-4D97-AF65-F5344CB8AC3E}">
        <p14:creationId xmlns:p14="http://schemas.microsoft.com/office/powerpoint/2010/main" val="1783669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esentation Name…"/>
          <p:cNvSpPr txBox="1"/>
          <p:nvPr/>
        </p:nvSpPr>
        <p:spPr>
          <a:xfrm>
            <a:off x="10236567" y="965062"/>
            <a:ext cx="12872673" cy="116954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marL="0" marR="0" lvl="0" indent="0" algn="l" defTabSz="1828800" rtl="0" eaLnBrk="1" fontAlgn="auto" latinLnBrk="0" hangingPunct="0">
              <a:lnSpc>
                <a:spcPct val="80000"/>
              </a:lnSpc>
              <a:spcBef>
                <a:spcPts val="0"/>
              </a:spcBef>
              <a:spcAft>
                <a:spcPts val="1200"/>
              </a:spcAft>
              <a:buClrTx/>
              <a:buSzTx/>
              <a:buFontTx/>
              <a:buNone/>
              <a:tabLst/>
              <a:defRPr sz="10000">
                <a:solidFill>
                  <a:srgbClr val="FAFFF8"/>
                </a:solidFill>
                <a:latin typeface="Mark OT Bold"/>
                <a:ea typeface="Mark OT Bold"/>
                <a:cs typeface="Mark OT Bold"/>
                <a:sym typeface="Mark OT Bold"/>
              </a:defRPr>
            </a:pPr>
            <a:r>
              <a:rPr kumimoji="0" lang="en-US" sz="8000" b="0" i="0" u="none" strike="noStrike" kern="0" cap="none" spc="0" normalizeH="0" baseline="0" noProof="0" dirty="0">
                <a:ln>
                  <a:noFill/>
                </a:ln>
                <a:solidFill>
                  <a:srgbClr val="FFFFFF"/>
                </a:solidFill>
                <a:effectLst/>
                <a:uLnTx/>
                <a:uFillTx/>
                <a:latin typeface=""/>
                <a:sym typeface="Mark OT Bold"/>
              </a:rPr>
              <a:t>Stay connected with us.</a:t>
            </a:r>
            <a:endParaRPr kumimoji="0" sz="8000" b="0" i="0" u="none" strike="noStrike" kern="0" cap="none" spc="0" normalizeH="0" baseline="0" noProof="0" dirty="0">
              <a:ln>
                <a:noFill/>
              </a:ln>
              <a:solidFill>
                <a:srgbClr val="FFFFFF"/>
              </a:solidFill>
              <a:effectLst/>
              <a:uLnTx/>
              <a:uFillTx/>
              <a:latin typeface=""/>
              <a:sym typeface="Mark OT Bold"/>
            </a:endParaRPr>
          </a:p>
        </p:txBody>
      </p:sp>
      <p:sp>
        <p:nvSpPr>
          <p:cNvPr id="20" name="First &amp; Last Name, Position…">
            <a:extLst>
              <a:ext uri="{FF2B5EF4-FFF2-40B4-BE49-F238E27FC236}">
                <a16:creationId xmlns:a16="http://schemas.microsoft.com/office/drawing/2014/main" id="{F16CF77F-B75A-4592-AD18-DFA1AA23AB75}"/>
              </a:ext>
            </a:extLst>
          </p:cNvPr>
          <p:cNvSpPr txBox="1"/>
          <p:nvPr/>
        </p:nvSpPr>
        <p:spPr>
          <a:xfrm>
            <a:off x="1441977" y="4040191"/>
            <a:ext cx="7361658" cy="74678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marL="0" marR="0" lvl="0" indent="0" algn="l" defTabSz="1828800" rtl="0" eaLnBrk="1" fontAlgn="auto" latinLnBrk="0" hangingPunct="0">
              <a:lnSpc>
                <a:spcPts val="4300"/>
              </a:lnSpc>
              <a:spcBef>
                <a:spcPts val="0"/>
              </a:spcBef>
              <a:spcAft>
                <a:spcPts val="0"/>
              </a:spcAft>
              <a:buClrTx/>
              <a:buSzTx/>
              <a:buFontTx/>
              <a:buNone/>
              <a:tabLst/>
              <a:defRPr>
                <a:solidFill>
                  <a:srgbClr val="FAFFF8"/>
                </a:solidFill>
                <a:latin typeface="Mark OT Light"/>
                <a:ea typeface="Mark OT Light"/>
                <a:cs typeface="Mark OT Light"/>
                <a:sym typeface="Mark OT Light"/>
              </a:defRPr>
            </a:pPr>
            <a:r>
              <a:rPr kumimoji="0" lang="en-US" sz="4000" b="0" i="0" u="none" strike="noStrike" kern="0" cap="none" spc="0" normalizeH="0" baseline="0" noProof="0" dirty="0">
                <a:ln>
                  <a:noFill/>
                </a:ln>
                <a:solidFill>
                  <a:prstClr val="white"/>
                </a:solidFill>
                <a:effectLst/>
                <a:uLnTx/>
                <a:uFillTx/>
                <a:latin typeface=""/>
                <a:sym typeface="Mark OT Light"/>
              </a:rPr>
              <a:t>Join </a:t>
            </a:r>
            <a:r>
              <a:rPr kumimoji="0" lang="en-US" sz="4000" b="0" i="0" u="none" strike="noStrike" kern="0" cap="none" spc="0" normalizeH="0" baseline="0" noProof="0" dirty="0" err="1">
                <a:ln>
                  <a:noFill/>
                </a:ln>
                <a:solidFill>
                  <a:prstClr val="white"/>
                </a:solidFill>
                <a:effectLst/>
                <a:uLnTx/>
                <a:uFillTx/>
                <a:latin typeface=""/>
                <a:sym typeface="Mark OT Light"/>
              </a:rPr>
              <a:t>MyFulbright</a:t>
            </a:r>
            <a:r>
              <a:rPr kumimoji="0" lang="en-US" sz="4000" b="0" i="0" u="none" strike="noStrike" kern="0" cap="none" spc="0" normalizeH="0" baseline="0" noProof="0" dirty="0">
                <a:ln>
                  <a:noFill/>
                </a:ln>
                <a:solidFill>
                  <a:prstClr val="white"/>
                </a:solidFill>
                <a:effectLst/>
                <a:uLnTx/>
                <a:uFillTx/>
                <a:latin typeface=""/>
                <a:sym typeface="Mark OT Light"/>
              </a:rPr>
              <a:t> at </a:t>
            </a:r>
            <a:r>
              <a:rPr kumimoji="0" lang="en-US" sz="4000" b="0" i="0" u="none" strike="noStrike" kern="0" cap="none" spc="0" normalizeH="0" baseline="0" noProof="0" dirty="0">
                <a:ln>
                  <a:noFill/>
                </a:ln>
                <a:solidFill>
                  <a:prstClr val="white"/>
                </a:solidFill>
                <a:effectLst/>
                <a:uLnTx/>
                <a:uFillTx/>
                <a:latin typeface=""/>
                <a:sym typeface="Mark OT Light"/>
                <a:hlinkClick r:id="rId3" action="ppaction://hlinkfile">
                  <a:extLst>
                    <a:ext uri="{A12FA001-AC4F-418D-AE19-62706E023703}">
                      <ahyp:hlinkClr xmlns:ahyp="http://schemas.microsoft.com/office/drawing/2018/hyperlinkcolor" val="tx"/>
                    </a:ext>
                  </a:extLst>
                </a:hlinkClick>
              </a:rPr>
              <a:t>cies2.org</a:t>
            </a:r>
            <a:endParaRPr kumimoji="0" lang="en-US" sz="4000" b="0" i="0" u="none" strike="noStrike" kern="0" cap="none" spc="0" normalizeH="0" baseline="0" noProof="0" dirty="0">
              <a:ln>
                <a:noFill/>
              </a:ln>
              <a:solidFill>
                <a:prstClr val="white"/>
              </a:solidFill>
              <a:effectLst/>
              <a:uLnTx/>
              <a:uFillTx/>
              <a:latin typeface=""/>
              <a:sym typeface="Mark OT Light"/>
            </a:endParaRPr>
          </a:p>
        </p:txBody>
      </p:sp>
      <p:sp>
        <p:nvSpPr>
          <p:cNvPr id="21" name="Line">
            <a:extLst>
              <a:ext uri="{FF2B5EF4-FFF2-40B4-BE49-F238E27FC236}">
                <a16:creationId xmlns:a16="http://schemas.microsoft.com/office/drawing/2014/main" id="{61E013C6-2CEF-4C26-A74E-869E6C3521EE}"/>
              </a:ext>
            </a:extLst>
          </p:cNvPr>
          <p:cNvSpPr/>
          <p:nvPr/>
        </p:nvSpPr>
        <p:spPr>
          <a:xfrm>
            <a:off x="1441977" y="5224941"/>
            <a:ext cx="913935" cy="0"/>
          </a:xfrm>
          <a:prstGeom prst="line">
            <a:avLst/>
          </a:prstGeom>
          <a:ln w="50800">
            <a:solidFill>
              <a:srgbClr val="00A9E0"/>
            </a:solidFill>
          </a:ln>
        </p:spPr>
        <p:txBody>
          <a:bodyPr tIns="91439" bIns="91439"/>
          <a:lstStyle/>
          <a:p>
            <a:pPr marL="0" marR="0" lvl="0" indent="0" algn="l" defTabSz="1828800" rtl="0" eaLnBrk="1" fontAlgn="auto" latinLnBrk="0" hangingPunct="0">
              <a:lnSpc>
                <a:spcPct val="100000"/>
              </a:lnSpc>
              <a:spcBef>
                <a:spcPts val="0"/>
              </a:spcBef>
              <a:spcAft>
                <a:spcPts val="0"/>
              </a:spcAft>
              <a:buClrTx/>
              <a:buSzTx/>
              <a:buFontTx/>
              <a:buNone/>
              <a:tabLst/>
              <a:defRPr/>
            </a:pPr>
            <a:endParaRPr kumimoji="0" sz="3600" b="0" i="0" u="none" strike="noStrike" kern="0" cap="none" spc="0" normalizeH="0" baseline="0" noProof="0" dirty="0">
              <a:ln>
                <a:noFill/>
              </a:ln>
              <a:solidFill>
                <a:srgbClr val="000000"/>
              </a:solidFill>
              <a:effectLst/>
              <a:uLnTx/>
              <a:uFillTx/>
              <a:latin typeface="Calibri"/>
              <a:ea typeface="+mj-ea"/>
              <a:cs typeface="+mj-cs"/>
              <a:sym typeface="Calibri"/>
            </a:endParaRPr>
          </a:p>
        </p:txBody>
      </p:sp>
      <p:sp>
        <p:nvSpPr>
          <p:cNvPr id="22" name="First &amp; Last Name, Position…">
            <a:extLst>
              <a:ext uri="{FF2B5EF4-FFF2-40B4-BE49-F238E27FC236}">
                <a16:creationId xmlns:a16="http://schemas.microsoft.com/office/drawing/2014/main" id="{78E81A8C-3AD3-49BE-A165-4BF56A02BF35}"/>
              </a:ext>
            </a:extLst>
          </p:cNvPr>
          <p:cNvSpPr txBox="1"/>
          <p:nvPr/>
        </p:nvSpPr>
        <p:spPr>
          <a:xfrm>
            <a:off x="1441977" y="5642800"/>
            <a:ext cx="7361658" cy="74678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marL="0" marR="0" lvl="0" indent="0" algn="l" defTabSz="1828800" rtl="0" eaLnBrk="1" fontAlgn="auto" latinLnBrk="0" hangingPunct="0">
              <a:lnSpc>
                <a:spcPts val="4300"/>
              </a:lnSpc>
              <a:spcBef>
                <a:spcPts val="0"/>
              </a:spcBef>
              <a:spcAft>
                <a:spcPts val="0"/>
              </a:spcAft>
              <a:buClrTx/>
              <a:buSzTx/>
              <a:buFontTx/>
              <a:buNone/>
              <a:tabLst/>
              <a:defRPr>
                <a:solidFill>
                  <a:srgbClr val="FAFFF8"/>
                </a:solidFill>
                <a:latin typeface="Mark OT Light"/>
                <a:ea typeface="Mark OT Light"/>
                <a:cs typeface="Mark OT Light"/>
                <a:sym typeface="Mark OT Light"/>
              </a:defRPr>
            </a:pPr>
            <a:r>
              <a:rPr kumimoji="0" lang="en-US" sz="4000" b="0" i="0" u="none" strike="noStrike" kern="0" cap="none" spc="0" normalizeH="0" baseline="0" noProof="0" dirty="0">
                <a:ln>
                  <a:noFill/>
                </a:ln>
                <a:solidFill>
                  <a:prstClr val="white"/>
                </a:solidFill>
                <a:effectLst/>
                <a:uLnTx/>
                <a:uFillTx/>
                <a:latin typeface=""/>
                <a:sym typeface="Mark OT Light"/>
              </a:rPr>
              <a:t>Email us at </a:t>
            </a:r>
            <a:r>
              <a:rPr kumimoji="0" lang="en-US" sz="4000" b="0" i="0" u="none" strike="noStrike" kern="0" cap="none" spc="0" normalizeH="0" baseline="0" noProof="0" dirty="0">
                <a:ln>
                  <a:noFill/>
                </a:ln>
                <a:solidFill>
                  <a:prstClr val="white"/>
                </a:solidFill>
                <a:effectLst/>
                <a:uLnTx/>
                <a:uFillTx/>
                <a:latin typeface=""/>
                <a:sym typeface="Mark OT Light"/>
                <a:hlinkClick r:id="rId4">
                  <a:extLst>
                    <a:ext uri="{A12FA001-AC4F-418D-AE19-62706E023703}">
                      <ahyp:hlinkClr xmlns:ahyp="http://schemas.microsoft.com/office/drawing/2018/hyperlinkcolor" val="tx"/>
                    </a:ext>
                  </a:extLst>
                </a:hlinkClick>
              </a:rPr>
              <a:t>scholars@iie.org</a:t>
            </a:r>
            <a:endParaRPr kumimoji="0" lang="en-US" sz="4000" b="0" i="0" u="none" strike="noStrike" kern="0" cap="none" spc="0" normalizeH="0" baseline="0" noProof="0" dirty="0">
              <a:ln>
                <a:noFill/>
              </a:ln>
              <a:solidFill>
                <a:prstClr val="white"/>
              </a:solidFill>
              <a:effectLst/>
              <a:uLnTx/>
              <a:uFillTx/>
              <a:latin typeface=""/>
              <a:sym typeface="Mark OT Light"/>
            </a:endParaRPr>
          </a:p>
        </p:txBody>
      </p:sp>
      <p:sp>
        <p:nvSpPr>
          <p:cNvPr id="23" name="Line">
            <a:extLst>
              <a:ext uri="{FF2B5EF4-FFF2-40B4-BE49-F238E27FC236}">
                <a16:creationId xmlns:a16="http://schemas.microsoft.com/office/drawing/2014/main" id="{25449DCA-4429-4C69-B723-D8FC09CB7AEA}"/>
              </a:ext>
            </a:extLst>
          </p:cNvPr>
          <p:cNvSpPr/>
          <p:nvPr/>
        </p:nvSpPr>
        <p:spPr>
          <a:xfrm>
            <a:off x="1441977" y="6808306"/>
            <a:ext cx="913935" cy="0"/>
          </a:xfrm>
          <a:prstGeom prst="line">
            <a:avLst/>
          </a:prstGeom>
          <a:ln w="50800">
            <a:solidFill>
              <a:srgbClr val="00A9E0"/>
            </a:solidFill>
          </a:ln>
        </p:spPr>
        <p:txBody>
          <a:bodyPr tIns="91439" bIns="91439"/>
          <a:lstStyle/>
          <a:p>
            <a:pPr marL="0" marR="0" lvl="0" indent="0" algn="l" defTabSz="1828800" rtl="0" eaLnBrk="1" fontAlgn="auto" latinLnBrk="0" hangingPunct="0">
              <a:lnSpc>
                <a:spcPct val="100000"/>
              </a:lnSpc>
              <a:spcBef>
                <a:spcPts val="0"/>
              </a:spcBef>
              <a:spcAft>
                <a:spcPts val="0"/>
              </a:spcAft>
              <a:buClrTx/>
              <a:buSzTx/>
              <a:buFontTx/>
              <a:buNone/>
              <a:tabLst/>
              <a:defRPr/>
            </a:pPr>
            <a:endParaRPr kumimoji="0" sz="3600" b="0" i="0" u="none" strike="noStrike" kern="0" cap="none" spc="0" normalizeH="0" baseline="0" noProof="0" dirty="0">
              <a:ln>
                <a:noFill/>
              </a:ln>
              <a:solidFill>
                <a:srgbClr val="000000"/>
              </a:solidFill>
              <a:effectLst/>
              <a:uLnTx/>
              <a:uFillTx/>
              <a:latin typeface="Calibri"/>
              <a:ea typeface="+mj-ea"/>
              <a:cs typeface="+mj-cs"/>
              <a:sym typeface="Calibri"/>
            </a:endParaRPr>
          </a:p>
        </p:txBody>
      </p:sp>
      <p:sp>
        <p:nvSpPr>
          <p:cNvPr id="24" name="First &amp; Last Name, Position…">
            <a:extLst>
              <a:ext uri="{FF2B5EF4-FFF2-40B4-BE49-F238E27FC236}">
                <a16:creationId xmlns:a16="http://schemas.microsoft.com/office/drawing/2014/main" id="{7922489A-A584-4EF6-A09D-A3C2EACA23C9}"/>
              </a:ext>
            </a:extLst>
          </p:cNvPr>
          <p:cNvSpPr txBox="1"/>
          <p:nvPr/>
        </p:nvSpPr>
        <p:spPr>
          <a:xfrm>
            <a:off x="1385657" y="7226746"/>
            <a:ext cx="8850910" cy="129821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marL="0" marR="0" lvl="0" indent="0" algn="l" defTabSz="1828800" rtl="0" eaLnBrk="1" fontAlgn="auto" latinLnBrk="0" hangingPunct="0">
              <a:lnSpc>
                <a:spcPts val="4300"/>
              </a:lnSpc>
              <a:spcBef>
                <a:spcPts val="0"/>
              </a:spcBef>
              <a:spcAft>
                <a:spcPts val="0"/>
              </a:spcAft>
              <a:buClrTx/>
              <a:buSzTx/>
              <a:buFontTx/>
              <a:buNone/>
              <a:tabLst/>
              <a:defRPr>
                <a:solidFill>
                  <a:srgbClr val="FAFFF8"/>
                </a:solidFill>
                <a:latin typeface="Mark OT Light"/>
                <a:ea typeface="Mark OT Light"/>
                <a:cs typeface="Mark OT Light"/>
                <a:sym typeface="Mark OT Light"/>
              </a:defRPr>
            </a:pPr>
            <a:r>
              <a:rPr kumimoji="0" lang="en-US" sz="4000" b="0" i="0" u="none" strike="noStrike" kern="0" cap="none" spc="0" normalizeH="0" baseline="0" noProof="0" dirty="0">
                <a:ln>
                  <a:noFill/>
                </a:ln>
                <a:solidFill>
                  <a:prstClr val="white"/>
                </a:solidFill>
                <a:effectLst/>
                <a:uLnTx/>
                <a:uFillTx/>
                <a:latin typeface=""/>
                <a:sym typeface="Mark OT Light"/>
              </a:rPr>
              <a:t>Visit our website to learn more about the </a:t>
            </a:r>
            <a:r>
              <a:rPr kumimoji="0" lang="en-US" sz="4000" b="0" i="0" u="none" strike="noStrike" kern="0" cap="none" spc="0" normalizeH="0" baseline="0" noProof="0" dirty="0">
                <a:ln>
                  <a:noFill/>
                </a:ln>
                <a:solidFill>
                  <a:prstClr val="white"/>
                </a:solidFill>
                <a:effectLst/>
                <a:uLnTx/>
                <a:uFillTx/>
                <a:latin typeface=""/>
                <a:sym typeface="Mark OT Light"/>
                <a:hlinkClick r:id="rId5">
                  <a:extLst>
                    <a:ext uri="{A12FA001-AC4F-418D-AE19-62706E023703}">
                      <ahyp:hlinkClr xmlns:ahyp="http://schemas.microsoft.com/office/drawing/2018/hyperlinkcolor" val="tx"/>
                    </a:ext>
                  </a:extLst>
                </a:hlinkClick>
              </a:rPr>
              <a:t>Fulbright U.S. Scholar Program</a:t>
            </a:r>
            <a:endParaRPr kumimoji="0" lang="en-US" sz="4000" b="0" i="0" u="none" strike="noStrike" kern="0" cap="none" spc="0" normalizeH="0" baseline="0" noProof="0" dirty="0">
              <a:ln>
                <a:noFill/>
              </a:ln>
              <a:solidFill>
                <a:prstClr val="white"/>
              </a:solidFill>
              <a:effectLst/>
              <a:uLnTx/>
              <a:uFillTx/>
              <a:latin typeface=""/>
              <a:sym typeface="Mark OT Light"/>
            </a:endParaRPr>
          </a:p>
        </p:txBody>
      </p:sp>
      <p:sp>
        <p:nvSpPr>
          <p:cNvPr id="26" name="Line">
            <a:extLst>
              <a:ext uri="{FF2B5EF4-FFF2-40B4-BE49-F238E27FC236}">
                <a16:creationId xmlns:a16="http://schemas.microsoft.com/office/drawing/2014/main" id="{6B431581-B192-4AF3-8B07-248875ED8BCC}"/>
              </a:ext>
            </a:extLst>
          </p:cNvPr>
          <p:cNvSpPr/>
          <p:nvPr/>
        </p:nvSpPr>
        <p:spPr>
          <a:xfrm>
            <a:off x="1441977" y="8871355"/>
            <a:ext cx="913935" cy="0"/>
          </a:xfrm>
          <a:prstGeom prst="line">
            <a:avLst/>
          </a:prstGeom>
          <a:ln w="50800">
            <a:solidFill>
              <a:srgbClr val="00A9E0"/>
            </a:solidFill>
          </a:ln>
        </p:spPr>
        <p:txBody>
          <a:bodyPr tIns="91439" bIns="91439"/>
          <a:lstStyle/>
          <a:p>
            <a:pPr marL="0" marR="0" lvl="0" indent="0" algn="l" defTabSz="1828800" rtl="0" eaLnBrk="1" fontAlgn="auto" latinLnBrk="0" hangingPunct="0">
              <a:lnSpc>
                <a:spcPct val="100000"/>
              </a:lnSpc>
              <a:spcBef>
                <a:spcPts val="0"/>
              </a:spcBef>
              <a:spcAft>
                <a:spcPts val="0"/>
              </a:spcAft>
              <a:buClrTx/>
              <a:buSzTx/>
              <a:buFontTx/>
              <a:buNone/>
              <a:tabLst/>
              <a:defRPr/>
            </a:pPr>
            <a:endParaRPr kumimoji="0" sz="3600" b="0" i="0" u="none" strike="noStrike" kern="0" cap="none" spc="0" normalizeH="0" baseline="0" noProof="0" dirty="0">
              <a:ln>
                <a:noFill/>
              </a:ln>
              <a:solidFill>
                <a:srgbClr val="000000"/>
              </a:solidFill>
              <a:effectLst/>
              <a:uLnTx/>
              <a:uFillTx/>
              <a:latin typeface="Calibri"/>
              <a:ea typeface="+mj-ea"/>
              <a:cs typeface="+mj-cs"/>
              <a:sym typeface="Calibri"/>
            </a:endParaRPr>
          </a:p>
        </p:txBody>
      </p:sp>
      <p:sp>
        <p:nvSpPr>
          <p:cNvPr id="27" name="First &amp; Last Name, Position…">
            <a:extLst>
              <a:ext uri="{FF2B5EF4-FFF2-40B4-BE49-F238E27FC236}">
                <a16:creationId xmlns:a16="http://schemas.microsoft.com/office/drawing/2014/main" id="{45E4FC1D-CACD-47CD-B39B-5170C1D9362E}"/>
              </a:ext>
            </a:extLst>
          </p:cNvPr>
          <p:cNvSpPr txBox="1"/>
          <p:nvPr/>
        </p:nvSpPr>
        <p:spPr>
          <a:xfrm>
            <a:off x="1385657" y="9187132"/>
            <a:ext cx="8850910" cy="74678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marL="0" marR="0" lvl="0" indent="0" algn="l" defTabSz="1828800" rtl="0" eaLnBrk="1" fontAlgn="auto" latinLnBrk="0" hangingPunct="0">
              <a:lnSpc>
                <a:spcPts val="4300"/>
              </a:lnSpc>
              <a:spcBef>
                <a:spcPts val="0"/>
              </a:spcBef>
              <a:spcAft>
                <a:spcPts val="0"/>
              </a:spcAft>
              <a:buClrTx/>
              <a:buSzTx/>
              <a:buFontTx/>
              <a:buNone/>
              <a:tabLst/>
              <a:defRPr>
                <a:solidFill>
                  <a:srgbClr val="FAFFF8"/>
                </a:solidFill>
                <a:latin typeface="Mark OT Light"/>
                <a:ea typeface="Mark OT Light"/>
                <a:cs typeface="Mark OT Light"/>
                <a:sym typeface="Mark OT Light"/>
              </a:defRPr>
            </a:pPr>
            <a:r>
              <a:rPr kumimoji="0" lang="en-US" sz="4000" b="0" i="0" u="none" strike="noStrike" kern="0" cap="none" spc="0" normalizeH="0" baseline="0" noProof="0" dirty="0">
                <a:ln>
                  <a:noFill/>
                </a:ln>
                <a:solidFill>
                  <a:prstClr val="white"/>
                </a:solidFill>
                <a:effectLst/>
                <a:uLnTx/>
                <a:uFillTx/>
                <a:latin typeface=""/>
                <a:sym typeface="Mark OT Light"/>
                <a:hlinkClick r:id="rId6">
                  <a:extLst>
                    <a:ext uri="{A12FA001-AC4F-418D-AE19-62706E023703}">
                      <ahyp:hlinkClr xmlns:ahyp="http://schemas.microsoft.com/office/drawing/2018/hyperlinkcolor" val="tx"/>
                    </a:ext>
                  </a:extLst>
                </a:hlinkClick>
              </a:rPr>
              <a:t>Refer your colleagues</a:t>
            </a:r>
            <a:endParaRPr kumimoji="0" lang="en-US" sz="4000" b="0" i="0" u="none" strike="noStrike" kern="0" cap="none" spc="0" normalizeH="0" baseline="0" noProof="0" dirty="0">
              <a:ln>
                <a:noFill/>
              </a:ln>
              <a:solidFill>
                <a:prstClr val="white"/>
              </a:solidFill>
              <a:effectLst/>
              <a:uLnTx/>
              <a:uFillTx/>
              <a:latin typeface=""/>
              <a:sym typeface="Mark OT Light"/>
            </a:endParaRPr>
          </a:p>
        </p:txBody>
      </p:sp>
      <p:pic>
        <p:nvPicPr>
          <p:cNvPr id="28" name="Picture 27">
            <a:extLst>
              <a:ext uri="{FF2B5EF4-FFF2-40B4-BE49-F238E27FC236}">
                <a16:creationId xmlns:a16="http://schemas.microsoft.com/office/drawing/2014/main" id="{E92FC70C-4724-4492-A2EF-4827861CD250}"/>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14704050" y="3949740"/>
            <a:ext cx="7213600" cy="5372100"/>
          </a:xfrm>
          <a:prstGeom prst="rect">
            <a:avLst/>
          </a:prstGeom>
        </p:spPr>
      </p:pic>
    </p:spTree>
    <p:extLst>
      <p:ext uri="{BB962C8B-B14F-4D97-AF65-F5344CB8AC3E}">
        <p14:creationId xmlns:p14="http://schemas.microsoft.com/office/powerpoint/2010/main" val="335557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1057732" y="3739290"/>
            <a:ext cx="12963104" cy="310341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none" tIns="91439" bIns="91439">
            <a:spAutoFit/>
          </a:bodyPr>
          <a:lstStyle/>
          <a:p>
            <a:pPr>
              <a:lnSpc>
                <a:spcPct val="80000"/>
              </a:lnSpc>
              <a:spcAft>
                <a:spcPts val="1200"/>
              </a:spcAft>
              <a:defRPr sz="10000">
                <a:solidFill>
                  <a:srgbClr val="FAFFF8"/>
                </a:solidFill>
                <a:latin typeface="Mark OT Bold"/>
                <a:ea typeface="Mark OT Bold"/>
                <a:cs typeface="Mark OT Bold"/>
                <a:sym typeface="Mark OT Bold"/>
              </a:defRPr>
            </a:pPr>
            <a:r>
              <a:rPr sz="11000" b="1" dirty="0">
                <a:latin typeface="Monteserrat"/>
                <a:cs typeface="Monteserrat"/>
              </a:rPr>
              <a:t>Presentation Name</a:t>
            </a:r>
          </a:p>
          <a:p>
            <a:pPr>
              <a:lnSpc>
                <a:spcPct val="80000"/>
              </a:lnSpc>
              <a:spcAft>
                <a:spcPts val="1200"/>
              </a:spcAft>
              <a:defRPr sz="10000">
                <a:solidFill>
                  <a:srgbClr val="FAFFF8"/>
                </a:solidFill>
                <a:latin typeface="Mark OT Bold"/>
                <a:ea typeface="Mark OT Bold"/>
                <a:cs typeface="Mark OT Bold"/>
                <a:sym typeface="Mark OT Bold"/>
              </a:defRPr>
            </a:pPr>
            <a:r>
              <a:rPr sz="11000" b="1" dirty="0">
                <a:latin typeface="Monteserrat"/>
                <a:cs typeface="Monteserrat"/>
              </a:rPr>
              <a:t>and Description</a:t>
            </a:r>
          </a:p>
        </p:txBody>
      </p:sp>
      <p:sp>
        <p:nvSpPr>
          <p:cNvPr id="3" name="First &amp; Last Name, Position…"/>
          <p:cNvSpPr txBox="1"/>
          <p:nvPr/>
        </p:nvSpPr>
        <p:spPr>
          <a:xfrm>
            <a:off x="1066198" y="7206608"/>
            <a:ext cx="8342976" cy="123110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a:defRPr>
                <a:solidFill>
                  <a:srgbClr val="FAFFF8"/>
                </a:solidFill>
                <a:latin typeface="Mark OT Bold"/>
                <a:ea typeface="Mark OT Bold"/>
                <a:cs typeface="Mark OT Bold"/>
                <a:sym typeface="Mark OT Bold"/>
              </a:defRPr>
            </a:pPr>
            <a:r>
              <a:rPr sz="3400" dirty="0">
                <a:latin typeface="Montserrat"/>
                <a:cs typeface="Montserrat"/>
              </a:rPr>
              <a:t>First &amp; Last Name, Position</a:t>
            </a:r>
          </a:p>
          <a:p>
            <a:pPr>
              <a:defRPr>
                <a:solidFill>
                  <a:srgbClr val="FAFFF8"/>
                </a:solidFill>
                <a:latin typeface="Mark OT Light"/>
                <a:ea typeface="Mark OT Light"/>
                <a:cs typeface="Mark OT Light"/>
                <a:sym typeface="Mark OT Light"/>
              </a:defRPr>
            </a:pPr>
            <a:r>
              <a:rPr sz="3400" dirty="0">
                <a:latin typeface="Montserrat"/>
                <a:cs typeface="Montserrat"/>
              </a:rPr>
              <a:t>University or Affiliation </a:t>
            </a:r>
          </a:p>
        </p:txBody>
      </p:sp>
      <p:sp>
        <p:nvSpPr>
          <p:cNvPr id="4" name="FULL DATE…"/>
          <p:cNvSpPr txBox="1"/>
          <p:nvPr/>
        </p:nvSpPr>
        <p:spPr>
          <a:xfrm>
            <a:off x="1066198" y="8864775"/>
            <a:ext cx="2683221" cy="73866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none" tIns="91439" bIns="91439">
            <a:spAutoFit/>
          </a:bodyPr>
          <a:lstStyle/>
          <a:p>
            <a:pPr>
              <a:defRPr sz="1800" spc="72">
                <a:solidFill>
                  <a:srgbClr val="FAFFF8"/>
                </a:solidFill>
                <a:latin typeface="Mark OT Bold"/>
                <a:ea typeface="Mark OT Bold"/>
                <a:cs typeface="Mark OT Bold"/>
                <a:sym typeface="Mark OT Bold"/>
              </a:defRPr>
            </a:pPr>
            <a:r>
              <a:rPr dirty="0">
                <a:latin typeface=""/>
              </a:rPr>
              <a:t>FULL DATE</a:t>
            </a:r>
          </a:p>
          <a:p>
            <a:pPr>
              <a:defRPr sz="1800" spc="72">
                <a:solidFill>
                  <a:srgbClr val="FAFFF8"/>
                </a:solidFill>
                <a:latin typeface="Mark OT Bold"/>
                <a:ea typeface="Mark OT Bold"/>
                <a:cs typeface="Mark OT Bold"/>
                <a:sym typeface="Mark OT Bold"/>
              </a:defRPr>
            </a:pPr>
            <a:r>
              <a:rPr dirty="0">
                <a:latin typeface=""/>
              </a:rPr>
              <a:t>LOCATION/ADDRESS  </a:t>
            </a:r>
          </a:p>
        </p:txBody>
      </p:sp>
      <p:sp>
        <p:nvSpPr>
          <p:cNvPr id="5" name="Line"/>
          <p:cNvSpPr/>
          <p:nvPr/>
        </p:nvSpPr>
        <p:spPr>
          <a:xfrm>
            <a:off x="1155699" y="8691909"/>
            <a:ext cx="653017" cy="0"/>
          </a:xfrm>
          <a:prstGeom prst="line">
            <a:avLst/>
          </a:prstGeom>
          <a:ln w="50800">
            <a:solidFill>
              <a:srgbClr val="00A9E0"/>
            </a:solidFill>
          </a:ln>
        </p:spPr>
        <p:txBody>
          <a:bodyPr tIns="91439" bIns="91439"/>
          <a:lstStyle/>
          <a:p>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irst &amp; Last Name, Position…"/>
          <p:cNvSpPr txBox="1"/>
          <p:nvPr/>
        </p:nvSpPr>
        <p:spPr>
          <a:xfrm>
            <a:off x="2017506" y="1755411"/>
            <a:ext cx="6852902" cy="80534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marL="0" marR="0" lvl="0" indent="0" algn="l" defTabSz="1828800" rtl="0" eaLnBrk="1" fontAlgn="auto" latinLnBrk="0" hangingPunct="0">
              <a:lnSpc>
                <a:spcPct val="90000"/>
              </a:lnSpc>
              <a:spcBef>
                <a:spcPts val="0"/>
              </a:spcBef>
              <a:spcAft>
                <a:spcPts val="600"/>
              </a:spcAft>
              <a:buClrTx/>
              <a:buSzTx/>
              <a:buFontTx/>
              <a:buNone/>
              <a:tabLst/>
              <a:defRPr>
                <a:solidFill>
                  <a:srgbClr val="FAFFF8"/>
                </a:solidFill>
                <a:latin typeface="Mark OT Bold"/>
                <a:ea typeface="Mark OT Bold"/>
                <a:cs typeface="Mark OT Bold"/>
                <a:sym typeface="Mark OT Bold"/>
              </a:defRPr>
            </a:pPr>
            <a:r>
              <a:rPr kumimoji="0" lang="en-US" sz="4400" b="1" i="0" u="none" strike="noStrike" kern="0" cap="none" spc="0" normalizeH="0" baseline="0" noProof="0" dirty="0">
                <a:ln>
                  <a:noFill/>
                </a:ln>
                <a:solidFill>
                  <a:srgbClr val="0065A2"/>
                </a:solidFill>
                <a:effectLst/>
                <a:uLnTx/>
                <a:uFillTx/>
                <a:latin typeface=""/>
                <a:sym typeface="Mark OT Bold"/>
              </a:rPr>
              <a:t>Mission</a:t>
            </a:r>
            <a:endParaRPr kumimoji="0" sz="4400" b="1" i="0" u="none" strike="noStrike" kern="0" cap="none" spc="0" normalizeH="0" baseline="0" noProof="0" dirty="0">
              <a:ln>
                <a:noFill/>
              </a:ln>
              <a:solidFill>
                <a:srgbClr val="0065A2"/>
              </a:solidFill>
              <a:effectLst/>
              <a:uLnTx/>
              <a:uFillTx/>
              <a:latin typeface=""/>
              <a:sym typeface="Mark OT Bold"/>
            </a:endParaRPr>
          </a:p>
        </p:txBody>
      </p:sp>
      <p:sp>
        <p:nvSpPr>
          <p:cNvPr id="5" name="Line"/>
          <p:cNvSpPr/>
          <p:nvPr/>
        </p:nvSpPr>
        <p:spPr>
          <a:xfrm>
            <a:off x="2107007" y="2753198"/>
            <a:ext cx="913935" cy="0"/>
          </a:xfrm>
          <a:prstGeom prst="line">
            <a:avLst/>
          </a:prstGeom>
          <a:ln w="50800">
            <a:solidFill>
              <a:srgbClr val="00A9E0"/>
            </a:solidFill>
          </a:ln>
        </p:spPr>
        <p:txBody>
          <a:bodyPr tIns="91439" bIns="91439"/>
          <a:lstStyle/>
          <a:p>
            <a:pPr marL="0" marR="0" lvl="0" indent="0" algn="l" defTabSz="1828800" rtl="0" eaLnBrk="1" fontAlgn="auto" latinLnBrk="0" hangingPunct="0">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rgbClr val="000000"/>
              </a:solidFill>
              <a:effectLst/>
              <a:uLnTx/>
              <a:uFillTx/>
              <a:latin typeface="Calibri"/>
              <a:ea typeface="+mj-ea"/>
              <a:cs typeface="+mj-cs"/>
              <a:sym typeface="Calibri"/>
            </a:endParaRPr>
          </a:p>
        </p:txBody>
      </p:sp>
      <p:sp>
        <p:nvSpPr>
          <p:cNvPr id="9" name="First &amp; Last Name, Position…"/>
          <p:cNvSpPr txBox="1"/>
          <p:nvPr/>
        </p:nvSpPr>
        <p:spPr>
          <a:xfrm>
            <a:off x="2017506" y="2986737"/>
            <a:ext cx="10174494" cy="707930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nchor="t">
            <a:spAutoFit/>
          </a:bodyPr>
          <a:lstStyle/>
          <a:p>
            <a:pPr marL="571500" indent="-571500">
              <a:lnSpc>
                <a:spcPct val="114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In partnership with 160 </a:t>
            </a:r>
            <a:r>
              <a:rPr lang="en-US" altLang="en-US" dirty="0">
                <a:solidFill>
                  <a:srgbClr val="0065A2"/>
                </a:solidFill>
                <a:latin typeface=""/>
                <a:sym typeface="Mark OT Bold" charset="0"/>
              </a:rPr>
              <a:t>countries worldwide, Fulbright offers passionate and accomplished faculty, administrator, artists, journalists, lawyers, and other professionals from all backgrounds an unparalleled opportunity to study, teach, or conduct research.</a:t>
            </a:r>
          </a:p>
          <a:p>
            <a:pPr>
              <a:lnSpc>
                <a:spcPct val="114000"/>
              </a:lnSpc>
              <a:buSzPct val="120000"/>
              <a:defRPr>
                <a:solidFill>
                  <a:srgbClr val="FAFFF8"/>
                </a:solidFill>
                <a:latin typeface="Mark OT Light"/>
                <a:ea typeface="Mark OT Light"/>
                <a:cs typeface="Mark OT Light"/>
                <a:sym typeface="Mark OT Light"/>
              </a:defRPr>
            </a:pPr>
            <a:endParaRPr lang="en-US" altLang="en-US" dirty="0">
              <a:solidFill>
                <a:srgbClr val="0065A2"/>
              </a:solidFill>
              <a:latin typeface=""/>
              <a:sym typeface="Mark OT Bold" charset="0"/>
            </a:endParaRPr>
          </a:p>
          <a:p>
            <a:pPr marL="571500" indent="-571500">
              <a:lnSpc>
                <a:spcPct val="114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Our mission is to foster mutual understanding between nations, advance knowledge across communities, and improve lives around the world.</a:t>
            </a:r>
          </a:p>
        </p:txBody>
      </p:sp>
      <p:pic>
        <p:nvPicPr>
          <p:cNvPr id="10" name="Picture 9"/>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3265860" y="2517830"/>
            <a:ext cx="38100" cy="6807200"/>
          </a:xfrm>
          <a:prstGeom prst="rect">
            <a:avLst/>
          </a:prstGeom>
        </p:spPr>
      </p:pic>
      <p:sp>
        <p:nvSpPr>
          <p:cNvPr id="13" name="First &amp; Last Name, Position…"/>
          <p:cNvSpPr txBox="1"/>
          <p:nvPr/>
        </p:nvSpPr>
        <p:spPr>
          <a:xfrm>
            <a:off x="14811843" y="1755411"/>
            <a:ext cx="6852902" cy="80534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marL="0" marR="0" lvl="0" indent="0" algn="l" defTabSz="1828800" rtl="0" eaLnBrk="1" fontAlgn="auto" latinLnBrk="0" hangingPunct="0">
              <a:lnSpc>
                <a:spcPct val="90000"/>
              </a:lnSpc>
              <a:spcBef>
                <a:spcPts val="0"/>
              </a:spcBef>
              <a:spcAft>
                <a:spcPts val="600"/>
              </a:spcAft>
              <a:buClrTx/>
              <a:buSzTx/>
              <a:buFontTx/>
              <a:buNone/>
              <a:tabLst/>
              <a:defRPr>
                <a:solidFill>
                  <a:srgbClr val="FAFFF8"/>
                </a:solidFill>
                <a:latin typeface="Mark OT Bold"/>
                <a:ea typeface="Mark OT Bold"/>
                <a:cs typeface="Mark OT Bold"/>
                <a:sym typeface="Mark OT Bold"/>
              </a:defRPr>
            </a:pPr>
            <a:r>
              <a:rPr kumimoji="0" lang="en-US" sz="4400" b="1" i="0" u="none" strike="noStrike" kern="0" cap="none" spc="0" normalizeH="0" baseline="0" noProof="0" dirty="0">
                <a:ln>
                  <a:noFill/>
                </a:ln>
                <a:solidFill>
                  <a:srgbClr val="0065A2"/>
                </a:solidFill>
                <a:effectLst/>
                <a:uLnTx/>
                <a:uFillTx/>
                <a:latin typeface=""/>
                <a:sym typeface="Mark OT Bold"/>
              </a:rPr>
              <a:t>A Brief History</a:t>
            </a:r>
            <a:endParaRPr kumimoji="0" sz="4400" b="1" i="0" u="none" strike="noStrike" kern="0" cap="none" spc="0" normalizeH="0" baseline="0" noProof="0" dirty="0">
              <a:ln>
                <a:noFill/>
              </a:ln>
              <a:solidFill>
                <a:srgbClr val="0065A2"/>
              </a:solidFill>
              <a:effectLst/>
              <a:uLnTx/>
              <a:uFillTx/>
              <a:latin typeface=""/>
              <a:sym typeface="Mark OT Bold"/>
            </a:endParaRPr>
          </a:p>
        </p:txBody>
      </p:sp>
      <p:sp>
        <p:nvSpPr>
          <p:cNvPr id="14" name="Line"/>
          <p:cNvSpPr/>
          <p:nvPr/>
        </p:nvSpPr>
        <p:spPr>
          <a:xfrm>
            <a:off x="14901344" y="2753198"/>
            <a:ext cx="913935" cy="0"/>
          </a:xfrm>
          <a:prstGeom prst="line">
            <a:avLst/>
          </a:prstGeom>
          <a:ln w="50800">
            <a:solidFill>
              <a:srgbClr val="00A9E0"/>
            </a:solidFill>
          </a:ln>
        </p:spPr>
        <p:txBody>
          <a:bodyPr tIns="91439" bIns="91439"/>
          <a:lstStyle/>
          <a:p>
            <a:pPr marL="0" marR="0" lvl="0" indent="0" algn="l" defTabSz="1828800" rtl="0" eaLnBrk="1" fontAlgn="auto" latinLnBrk="0" hangingPunct="0">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rgbClr val="000000"/>
              </a:solidFill>
              <a:effectLst/>
              <a:uLnTx/>
              <a:uFillTx/>
              <a:latin typeface="Calibri"/>
              <a:ea typeface="+mj-ea"/>
              <a:cs typeface="+mj-cs"/>
              <a:sym typeface="Calibri"/>
            </a:endParaRPr>
          </a:p>
        </p:txBody>
      </p:sp>
      <p:sp>
        <p:nvSpPr>
          <p:cNvPr id="15" name="First &amp; Last Name, Position…"/>
          <p:cNvSpPr txBox="1"/>
          <p:nvPr/>
        </p:nvSpPr>
        <p:spPr>
          <a:xfrm>
            <a:off x="14811843" y="2986737"/>
            <a:ext cx="8030112" cy="707930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nchor="t">
            <a:spAutoFit/>
          </a:bodyPr>
          <a:lstStyle/>
          <a:p>
            <a:pPr marL="571500" indent="-571500">
              <a:lnSpc>
                <a:spcPct val="114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Established </a:t>
            </a:r>
            <a:r>
              <a:rPr lang="en-US" altLang="en-US" dirty="0">
                <a:solidFill>
                  <a:srgbClr val="0065A2"/>
                </a:solidFill>
                <a:latin typeface=""/>
                <a:sym typeface="Mark OT Bold" charset="0"/>
              </a:rPr>
              <a:t>in 1946 by Congress, Fulbright is the United States government’s flagship international educational and cultural exchange program.</a:t>
            </a:r>
          </a:p>
          <a:p>
            <a:pPr>
              <a:lnSpc>
                <a:spcPct val="114000"/>
              </a:lnSpc>
              <a:buSzPct val="120000"/>
              <a:defRPr>
                <a:solidFill>
                  <a:srgbClr val="FAFFF8"/>
                </a:solidFill>
                <a:latin typeface="Mark OT Light"/>
                <a:ea typeface="Mark OT Light"/>
                <a:cs typeface="Mark OT Light"/>
                <a:sym typeface="Mark OT Light"/>
              </a:defRPr>
            </a:pPr>
            <a:endParaRPr lang="en-US" altLang="en-US" dirty="0">
              <a:solidFill>
                <a:srgbClr val="0065A2"/>
              </a:solidFill>
              <a:latin typeface=""/>
              <a:sym typeface="Mark OT Bold" charset="0"/>
            </a:endParaRPr>
          </a:p>
          <a:p>
            <a:pPr marL="571500" indent="-571500">
              <a:lnSpc>
                <a:spcPct val="114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Fulbright is sponsored </a:t>
            </a:r>
            <a:r>
              <a:rPr lang="en-US" altLang="en-US" dirty="0">
                <a:solidFill>
                  <a:srgbClr val="0065A2"/>
                </a:solidFill>
                <a:latin typeface=""/>
                <a:sym typeface="Mark OT Bold" charset="0"/>
              </a:rPr>
              <a:t>by the U.S. Department of State with funding provided by the U.S. Government and administered by the Institute of International Education. </a:t>
            </a:r>
          </a:p>
        </p:txBody>
      </p:sp>
    </p:spTree>
    <p:extLst>
      <p:ext uri="{BB962C8B-B14F-4D97-AF65-F5344CB8AC3E}">
        <p14:creationId xmlns:p14="http://schemas.microsoft.com/office/powerpoint/2010/main" val="726738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719842" y="1634260"/>
            <a:ext cx="18444850" cy="121058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marL="0" marR="0" lvl="0" indent="0" algn="l" defTabSz="1828800" rtl="0" eaLnBrk="1" fontAlgn="auto" latinLnBrk="0" hangingPunct="0">
              <a:lnSpc>
                <a:spcPct val="80000"/>
              </a:lnSpc>
              <a:spcBef>
                <a:spcPts val="0"/>
              </a:spcBef>
              <a:spcAft>
                <a:spcPts val="1200"/>
              </a:spcAft>
              <a:buClrTx/>
              <a:buSzTx/>
              <a:buFontTx/>
              <a:buNone/>
              <a:tabLst/>
              <a:defRPr sz="10000">
                <a:solidFill>
                  <a:srgbClr val="FAFFF8"/>
                </a:solidFill>
                <a:latin typeface="Mark OT Bold"/>
                <a:ea typeface="Mark OT Bold"/>
                <a:cs typeface="Mark OT Bold"/>
                <a:sym typeface="Mark OT Bold"/>
              </a:defRPr>
            </a:pPr>
            <a:r>
              <a:rPr kumimoji="0" lang="en-US" sz="8000" b="0" i="0" u="none" strike="noStrike" kern="0" cap="none" spc="0" normalizeH="0" baseline="0" noProof="0" dirty="0">
                <a:ln>
                  <a:noFill/>
                </a:ln>
                <a:solidFill>
                  <a:srgbClr val="0065A2"/>
                </a:solidFill>
                <a:effectLst/>
                <a:uLnTx/>
                <a:uFillTx/>
                <a:latin typeface=""/>
                <a:sym typeface="Mark OT Bold"/>
              </a:rPr>
              <a:t>Diversity and Inclusion</a:t>
            </a:r>
            <a:endParaRPr kumimoji="0" sz="8000" b="0" i="0" u="none" strike="noStrike" kern="0" cap="none" spc="0" normalizeH="0" baseline="0" noProof="0" dirty="0">
              <a:ln>
                <a:noFill/>
              </a:ln>
              <a:solidFill>
                <a:srgbClr val="0065A2"/>
              </a:solidFill>
              <a:effectLst/>
              <a:uLnTx/>
              <a:uFillTx/>
              <a:latin typeface=""/>
              <a:sym typeface="Mark OT Bold"/>
            </a:endParaRPr>
          </a:p>
        </p:txBody>
      </p:sp>
      <p:sp>
        <p:nvSpPr>
          <p:cNvPr id="3" name="First &amp; Last Name, Position…"/>
          <p:cNvSpPr txBox="1"/>
          <p:nvPr/>
        </p:nvSpPr>
        <p:spPr>
          <a:xfrm>
            <a:off x="719841" y="3536088"/>
            <a:ext cx="11075397" cy="66272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a:lnSpc>
                <a:spcPct val="114000"/>
              </a:lnSpc>
              <a:spcBef>
                <a:spcPts val="700"/>
              </a:spcBef>
              <a:buSzPct val="100000"/>
            </a:pPr>
            <a:r>
              <a:rPr lang="en-US" altLang="en-US" dirty="0">
                <a:solidFill>
                  <a:srgbClr val="0065A2"/>
                </a:solidFill>
                <a:latin typeface=""/>
              </a:rPr>
              <a:t>Fulbright strives to ensure that it reflects the diversity of U.S. society and societies abroad.  We encourage the involvement of people from traditionally underrepresented audiences in all our grants, programs and other initiatives.  </a:t>
            </a:r>
          </a:p>
          <a:p>
            <a:pPr>
              <a:lnSpc>
                <a:spcPct val="114000"/>
              </a:lnSpc>
              <a:spcBef>
                <a:spcPts val="700"/>
              </a:spcBef>
              <a:buSzPct val="100000"/>
            </a:pPr>
            <a:endParaRPr lang="en-US" altLang="en-US" dirty="0">
              <a:solidFill>
                <a:srgbClr val="0065A2"/>
              </a:solidFill>
              <a:latin typeface=""/>
            </a:endParaRPr>
          </a:p>
          <a:p>
            <a:pPr>
              <a:lnSpc>
                <a:spcPct val="114000"/>
              </a:lnSpc>
              <a:spcBef>
                <a:spcPts val="700"/>
              </a:spcBef>
              <a:buSzPct val="100000"/>
            </a:pPr>
            <a:r>
              <a:rPr lang="en-US" altLang="en-US" dirty="0">
                <a:solidFill>
                  <a:srgbClr val="0065A2"/>
                </a:solidFill>
                <a:latin typeface=""/>
              </a:rPr>
              <a:t>Opportunities are open to people regardless of their race, color, national origin, sex, age, religion, geographic location, socioeconomic status, disability, sexual orientation or gender identity.</a:t>
            </a:r>
          </a:p>
        </p:txBody>
      </p:sp>
      <p:pic>
        <p:nvPicPr>
          <p:cNvPr id="5" name="Picture 4">
            <a:extLst>
              <a:ext uri="{FF2B5EF4-FFF2-40B4-BE49-F238E27FC236}">
                <a16:creationId xmlns:a16="http://schemas.microsoft.com/office/drawing/2014/main" id="{6FA8C9F8-16EC-4A43-AD02-A6029E8A71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76841" y="3730674"/>
            <a:ext cx="11075397" cy="653913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01950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719842" y="1634260"/>
            <a:ext cx="18444850" cy="121058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marL="0" marR="0" lvl="0" indent="0" algn="l" defTabSz="1828800" rtl="0" eaLnBrk="1" fontAlgn="auto" latinLnBrk="0" hangingPunct="0">
              <a:lnSpc>
                <a:spcPct val="80000"/>
              </a:lnSpc>
              <a:spcBef>
                <a:spcPts val="0"/>
              </a:spcBef>
              <a:spcAft>
                <a:spcPts val="1200"/>
              </a:spcAft>
              <a:buClrTx/>
              <a:buSzTx/>
              <a:buFontTx/>
              <a:buNone/>
              <a:tabLst/>
              <a:defRPr sz="10000">
                <a:solidFill>
                  <a:srgbClr val="FAFFF8"/>
                </a:solidFill>
                <a:latin typeface="Mark OT Bold"/>
                <a:ea typeface="Mark OT Bold"/>
                <a:cs typeface="Mark OT Bold"/>
                <a:sym typeface="Mark OT Bold"/>
              </a:defRPr>
            </a:pPr>
            <a:r>
              <a:rPr lang="en-US" sz="8000" dirty="0">
                <a:solidFill>
                  <a:srgbClr val="0065A2"/>
                </a:solidFill>
                <a:latin typeface=""/>
                <a:sym typeface="Mark OT Bold"/>
              </a:rPr>
              <a:t>Why Fulbright?</a:t>
            </a:r>
            <a:endParaRPr kumimoji="0" sz="8000" b="0" i="0" u="none" strike="noStrike" kern="0" cap="none" spc="0" normalizeH="0" baseline="0" noProof="0" dirty="0">
              <a:ln>
                <a:noFill/>
              </a:ln>
              <a:solidFill>
                <a:srgbClr val="0065A2"/>
              </a:solidFill>
              <a:effectLst/>
              <a:uLnTx/>
              <a:uFillTx/>
              <a:latin typeface=""/>
              <a:sym typeface="Mark OT Bold"/>
            </a:endParaRPr>
          </a:p>
        </p:txBody>
      </p:sp>
      <p:sp>
        <p:nvSpPr>
          <p:cNvPr id="3" name="First &amp; Last Name, Position…"/>
          <p:cNvSpPr txBox="1"/>
          <p:nvPr/>
        </p:nvSpPr>
        <p:spPr>
          <a:xfrm>
            <a:off x="719841" y="3269388"/>
            <a:ext cx="11075397" cy="635475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a:lnSpc>
                <a:spcPct val="114000"/>
              </a:lnSpc>
              <a:spcBef>
                <a:spcPts val="700"/>
              </a:spcBef>
              <a:buSzPct val="100000"/>
            </a:pPr>
            <a:r>
              <a:rPr lang="en-US" altLang="en-US" b="1" dirty="0">
                <a:solidFill>
                  <a:srgbClr val="0065A2"/>
                </a:solidFill>
                <a:latin typeface=""/>
              </a:rPr>
              <a:t>Fulbright is transformational.</a:t>
            </a:r>
          </a:p>
          <a:p>
            <a:pPr marL="571500" indent="-571500">
              <a:lnSpc>
                <a:spcPct val="114000"/>
              </a:lnSpc>
              <a:spcBef>
                <a:spcPts val="700"/>
              </a:spcBef>
              <a:buSzPct val="100000"/>
              <a:buFont typeface="Arial" panose="020B0604020202020204" pitchFamily="34" charset="0"/>
              <a:buChar char="•"/>
            </a:pPr>
            <a:r>
              <a:rPr lang="en-US" altLang="en-US" dirty="0">
                <a:solidFill>
                  <a:srgbClr val="0065A2"/>
                </a:solidFill>
                <a:latin typeface=""/>
              </a:rPr>
              <a:t>Foster relationships that are real and lasting.</a:t>
            </a:r>
          </a:p>
          <a:p>
            <a:pPr marL="571500" indent="-571500">
              <a:lnSpc>
                <a:spcPct val="114000"/>
              </a:lnSpc>
              <a:spcBef>
                <a:spcPts val="700"/>
              </a:spcBef>
              <a:buSzPct val="100000"/>
              <a:buFont typeface="Arial" panose="020B0604020202020204" pitchFamily="34" charset="0"/>
              <a:buChar char="•"/>
            </a:pPr>
            <a:r>
              <a:rPr lang="en-US" altLang="en-US" dirty="0">
                <a:solidFill>
                  <a:srgbClr val="0065A2"/>
                </a:solidFill>
                <a:latin typeface=""/>
              </a:rPr>
              <a:t>Expand your publishing network.</a:t>
            </a:r>
          </a:p>
          <a:p>
            <a:pPr marL="571500" indent="-571500">
              <a:lnSpc>
                <a:spcPct val="114000"/>
              </a:lnSpc>
              <a:spcBef>
                <a:spcPts val="700"/>
              </a:spcBef>
              <a:buSzPct val="100000"/>
              <a:buFont typeface="Arial" panose="020B0604020202020204" pitchFamily="34" charset="0"/>
              <a:buChar char="•"/>
            </a:pPr>
            <a:r>
              <a:rPr lang="en-US" altLang="en-US" dirty="0">
                <a:solidFill>
                  <a:srgbClr val="0065A2"/>
                </a:solidFill>
                <a:latin typeface=""/>
              </a:rPr>
              <a:t>Become more multicultural in the classroom.</a:t>
            </a:r>
          </a:p>
          <a:p>
            <a:pPr marL="571500" indent="-571500">
              <a:lnSpc>
                <a:spcPct val="114000"/>
              </a:lnSpc>
              <a:spcBef>
                <a:spcPts val="700"/>
              </a:spcBef>
              <a:buSzPct val="100000"/>
              <a:buFont typeface="Arial" panose="020B0604020202020204" pitchFamily="34" charset="0"/>
              <a:buChar char="•"/>
            </a:pPr>
            <a:r>
              <a:rPr lang="en-US" altLang="en-US" dirty="0">
                <a:solidFill>
                  <a:srgbClr val="0065A2"/>
                </a:solidFill>
                <a:latin typeface=""/>
              </a:rPr>
              <a:t>Serve as an ambassador for international exchange.</a:t>
            </a:r>
          </a:p>
          <a:p>
            <a:pPr marL="571500" indent="-571500">
              <a:lnSpc>
                <a:spcPct val="114000"/>
              </a:lnSpc>
              <a:spcBef>
                <a:spcPts val="700"/>
              </a:spcBef>
              <a:buSzPct val="100000"/>
              <a:buFont typeface="Arial" panose="020B0604020202020204" pitchFamily="34" charset="0"/>
              <a:buChar char="•"/>
            </a:pPr>
            <a:r>
              <a:rPr lang="en-US" altLang="en-US" dirty="0">
                <a:solidFill>
                  <a:srgbClr val="0065A2"/>
                </a:solidFill>
                <a:latin typeface=""/>
              </a:rPr>
              <a:t>Gain the professional recognition as being identified as a “Fulbright Scholar.”</a:t>
            </a:r>
          </a:p>
          <a:p>
            <a:pPr marL="571500" indent="-571500">
              <a:lnSpc>
                <a:spcPct val="114000"/>
              </a:lnSpc>
              <a:spcBef>
                <a:spcPts val="700"/>
              </a:spcBef>
              <a:buSzPct val="100000"/>
              <a:buFont typeface="Arial" panose="020B0604020202020204" pitchFamily="34" charset="0"/>
              <a:buChar char="•"/>
            </a:pPr>
            <a:r>
              <a:rPr lang="en-US" altLang="en-US" dirty="0">
                <a:solidFill>
                  <a:srgbClr val="0065A2"/>
                </a:solidFill>
                <a:latin typeface=""/>
              </a:rPr>
              <a:t>Join a vibrant alumni network.</a:t>
            </a:r>
          </a:p>
        </p:txBody>
      </p:sp>
      <p:sp>
        <p:nvSpPr>
          <p:cNvPr id="11" name="First &amp; Last Name, Position…">
            <a:extLst>
              <a:ext uri="{FF2B5EF4-FFF2-40B4-BE49-F238E27FC236}">
                <a16:creationId xmlns:a16="http://schemas.microsoft.com/office/drawing/2014/main" id="{B7A482D1-C811-4913-9B0A-379A44143CE7}"/>
              </a:ext>
            </a:extLst>
          </p:cNvPr>
          <p:cNvSpPr txBox="1"/>
          <p:nvPr/>
        </p:nvSpPr>
        <p:spPr>
          <a:xfrm>
            <a:off x="12111741" y="3269388"/>
            <a:ext cx="11075397" cy="635475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a:lnSpc>
                <a:spcPct val="114000"/>
              </a:lnSpc>
              <a:spcBef>
                <a:spcPts val="700"/>
              </a:spcBef>
              <a:buSzPct val="100000"/>
            </a:pPr>
            <a:r>
              <a:rPr lang="en-US" altLang="en-US" b="1" dirty="0">
                <a:solidFill>
                  <a:srgbClr val="0065A2"/>
                </a:solidFill>
                <a:latin typeface=""/>
              </a:rPr>
              <a:t>Fulbright is family-friendly.</a:t>
            </a:r>
          </a:p>
          <a:p>
            <a:pPr marL="571500" indent="-571500">
              <a:lnSpc>
                <a:spcPct val="114000"/>
              </a:lnSpc>
              <a:spcBef>
                <a:spcPts val="700"/>
              </a:spcBef>
              <a:buSzPct val="100000"/>
              <a:buFont typeface="Arial" panose="020B0604020202020204" pitchFamily="34" charset="0"/>
              <a:buChar char="•"/>
            </a:pPr>
            <a:r>
              <a:rPr lang="en-US" altLang="en-US" dirty="0">
                <a:solidFill>
                  <a:srgbClr val="0065A2"/>
                </a:solidFill>
                <a:latin typeface=""/>
              </a:rPr>
              <a:t>Approximately 60% of our awards provide dependent support.</a:t>
            </a:r>
          </a:p>
          <a:p>
            <a:pPr marL="571500" indent="-571500">
              <a:lnSpc>
                <a:spcPct val="114000"/>
              </a:lnSpc>
              <a:spcBef>
                <a:spcPts val="700"/>
              </a:spcBef>
              <a:buSzPct val="100000"/>
              <a:buFont typeface="Arial" panose="020B0604020202020204" pitchFamily="34" charset="0"/>
              <a:buChar char="•"/>
            </a:pPr>
            <a:r>
              <a:rPr lang="en-US" altLang="en-US" dirty="0">
                <a:solidFill>
                  <a:srgbClr val="0065A2"/>
                </a:solidFill>
                <a:latin typeface=""/>
              </a:rPr>
              <a:t>Many Fulbright dependents go on to have international careers.</a:t>
            </a:r>
          </a:p>
          <a:p>
            <a:pPr marL="571500" indent="-571500">
              <a:lnSpc>
                <a:spcPct val="114000"/>
              </a:lnSpc>
              <a:spcBef>
                <a:spcPts val="700"/>
              </a:spcBef>
              <a:buSzPct val="100000"/>
              <a:buFont typeface="Arial" panose="020B0604020202020204" pitchFamily="34" charset="0"/>
              <a:buChar char="•"/>
            </a:pPr>
            <a:endParaRPr lang="en-US" altLang="en-US" dirty="0">
              <a:solidFill>
                <a:srgbClr val="0065A2"/>
              </a:solidFill>
              <a:latin typeface=""/>
            </a:endParaRPr>
          </a:p>
          <a:p>
            <a:pPr>
              <a:lnSpc>
                <a:spcPct val="114000"/>
              </a:lnSpc>
              <a:spcBef>
                <a:spcPts val="700"/>
              </a:spcBef>
              <a:buSzPct val="100000"/>
            </a:pPr>
            <a:r>
              <a:rPr lang="en-US" altLang="en-US" b="1" dirty="0">
                <a:solidFill>
                  <a:srgbClr val="0065A2"/>
                </a:solidFill>
                <a:latin typeface=""/>
              </a:rPr>
              <a:t>Fulbright is supportive.</a:t>
            </a:r>
          </a:p>
          <a:p>
            <a:pPr marL="571500" indent="-571500">
              <a:lnSpc>
                <a:spcPct val="114000"/>
              </a:lnSpc>
              <a:spcBef>
                <a:spcPts val="700"/>
              </a:spcBef>
              <a:buSzPct val="100000"/>
              <a:buFont typeface="Arial" panose="020B0604020202020204" pitchFamily="34" charset="0"/>
              <a:buChar char="•"/>
            </a:pPr>
            <a:r>
              <a:rPr lang="en-US" altLang="en-US" dirty="0">
                <a:solidFill>
                  <a:srgbClr val="0065A2"/>
                </a:solidFill>
                <a:latin typeface=""/>
              </a:rPr>
              <a:t>Alumni share experiences.</a:t>
            </a:r>
          </a:p>
          <a:p>
            <a:pPr marL="571500" indent="-571500">
              <a:lnSpc>
                <a:spcPct val="114000"/>
              </a:lnSpc>
              <a:spcBef>
                <a:spcPts val="700"/>
              </a:spcBef>
              <a:buSzPct val="100000"/>
              <a:buFont typeface="Arial" panose="020B0604020202020204" pitchFamily="34" charset="0"/>
              <a:buChar char="•"/>
            </a:pPr>
            <a:r>
              <a:rPr lang="en-US" altLang="en-US" dirty="0">
                <a:solidFill>
                  <a:srgbClr val="0065A2"/>
                </a:solidFill>
                <a:latin typeface=""/>
              </a:rPr>
              <a:t>Domestic and in-country staff provide assistance.</a:t>
            </a:r>
          </a:p>
        </p:txBody>
      </p:sp>
    </p:spTree>
    <p:extLst>
      <p:ext uri="{BB962C8B-B14F-4D97-AF65-F5344CB8AC3E}">
        <p14:creationId xmlns:p14="http://schemas.microsoft.com/office/powerpoint/2010/main" val="435691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960472" y="1634260"/>
            <a:ext cx="18444850" cy="121058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marL="0" marR="0" lvl="0" indent="0" algn="l" defTabSz="1828800" rtl="0" eaLnBrk="1" fontAlgn="auto" latinLnBrk="0" hangingPunct="0">
              <a:lnSpc>
                <a:spcPct val="80000"/>
              </a:lnSpc>
              <a:spcBef>
                <a:spcPts val="0"/>
              </a:spcBef>
              <a:spcAft>
                <a:spcPts val="1200"/>
              </a:spcAft>
              <a:buClrTx/>
              <a:buSzTx/>
              <a:buFontTx/>
              <a:buNone/>
              <a:tabLst/>
              <a:defRPr sz="10000">
                <a:solidFill>
                  <a:srgbClr val="FAFFF8"/>
                </a:solidFill>
                <a:latin typeface="Mark OT Bold"/>
                <a:ea typeface="Mark OT Bold"/>
                <a:cs typeface="Mark OT Bold"/>
                <a:sym typeface="Mark OT Bold"/>
              </a:defRPr>
            </a:pPr>
            <a:r>
              <a:rPr kumimoji="0" lang="en-US" sz="8000" b="0" i="0" u="none" strike="noStrike" kern="0" cap="none" spc="0" normalizeH="0" baseline="0" noProof="0" dirty="0">
                <a:ln>
                  <a:noFill/>
                </a:ln>
                <a:solidFill>
                  <a:srgbClr val="0065A2"/>
                </a:solidFill>
                <a:effectLst/>
                <a:uLnTx/>
                <a:uFillTx/>
                <a:latin typeface=""/>
                <a:sym typeface="Mark OT Bold"/>
              </a:rPr>
              <a:t>Fulbright by the Numbers</a:t>
            </a:r>
            <a:endParaRPr kumimoji="0" sz="8000" b="0" i="0" u="none" strike="noStrike" kern="0" cap="none" spc="0" normalizeH="0" baseline="0" noProof="0" dirty="0">
              <a:ln>
                <a:noFill/>
              </a:ln>
              <a:solidFill>
                <a:srgbClr val="0065A2"/>
              </a:solidFill>
              <a:effectLst/>
              <a:uLnTx/>
              <a:uFillTx/>
              <a:latin typeface=""/>
              <a:sym typeface="Mark OT Bold"/>
            </a:endParaRPr>
          </a:p>
        </p:txBody>
      </p:sp>
      <p:sp>
        <p:nvSpPr>
          <p:cNvPr id="3" name="First &amp; Last Name, Position…"/>
          <p:cNvSpPr txBox="1"/>
          <p:nvPr/>
        </p:nvSpPr>
        <p:spPr>
          <a:xfrm>
            <a:off x="960471" y="3536088"/>
            <a:ext cx="13862433" cy="773410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a:lnSpc>
                <a:spcPct val="125000"/>
              </a:lnSpc>
              <a:buSzPct val="120000"/>
              <a:defRPr>
                <a:solidFill>
                  <a:srgbClr val="FAFFF8"/>
                </a:solidFill>
                <a:latin typeface="Mark OT Light"/>
                <a:ea typeface="Mark OT Light"/>
                <a:cs typeface="Mark OT Light"/>
                <a:sym typeface="Mark OT Light"/>
              </a:defRPr>
            </a:pPr>
            <a:r>
              <a:rPr lang="en-US" b="1" dirty="0">
                <a:solidFill>
                  <a:srgbClr val="0065A2"/>
                </a:solidFill>
                <a:latin typeface=""/>
              </a:rPr>
              <a:t>The Fulbright Program funds over 8,000 awards annually:</a:t>
            </a:r>
          </a:p>
          <a:p>
            <a:pPr>
              <a:lnSpc>
                <a:spcPct val="125000"/>
              </a:lnSpc>
              <a:buSzPct val="120000"/>
              <a:defRPr>
                <a:solidFill>
                  <a:srgbClr val="FAFFF8"/>
                </a:solidFill>
                <a:latin typeface="Mark OT Light"/>
                <a:ea typeface="Mark OT Light"/>
                <a:cs typeface="Mark OT Light"/>
                <a:sym typeface="Mark OT Light"/>
              </a:defRPr>
            </a:pPr>
            <a:endParaRPr lang="en-US" b="1" dirty="0">
              <a:solidFill>
                <a:srgbClr val="0065A2"/>
              </a:solidFill>
              <a:latin typeface=""/>
            </a:endParaRPr>
          </a:p>
          <a:p>
            <a:pPr marL="1089025" indent="-57150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2,200 U.S. Students</a:t>
            </a:r>
          </a:p>
          <a:p>
            <a:pPr marL="1089025" indent="-57150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4,000 foreign students</a:t>
            </a:r>
          </a:p>
          <a:p>
            <a:pPr marL="1089025" indent="-57150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800 U.S. scholars and administrators</a:t>
            </a:r>
          </a:p>
          <a:p>
            <a:pPr marL="1089025" indent="-57150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900 visiting scholars</a:t>
            </a:r>
          </a:p>
          <a:p>
            <a:pPr marL="1089025" indent="-57150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400+ language teaching assistants</a:t>
            </a:r>
          </a:p>
          <a:p>
            <a:pPr>
              <a:lnSpc>
                <a:spcPct val="125000"/>
              </a:lnSpc>
              <a:buSzPct val="120000"/>
              <a:defRPr>
                <a:solidFill>
                  <a:srgbClr val="FAFFF8"/>
                </a:solidFill>
                <a:latin typeface="Mark OT Light"/>
                <a:ea typeface="Mark OT Light"/>
                <a:cs typeface="Mark OT Light"/>
                <a:sym typeface="Mark OT Light"/>
              </a:defRPr>
            </a:pPr>
            <a:br>
              <a:rPr lang="en-US" dirty="0">
                <a:solidFill>
                  <a:srgbClr val="0065A2"/>
                </a:solidFill>
                <a:latin typeface=""/>
              </a:rPr>
            </a:br>
            <a:r>
              <a:rPr lang="en-US" dirty="0">
                <a:solidFill>
                  <a:srgbClr val="0065A2"/>
                </a:solidFill>
                <a:latin typeface=""/>
              </a:rPr>
              <a:t>Approximately 390,000 “</a:t>
            </a:r>
            <a:r>
              <a:rPr lang="en-US" dirty="0" err="1">
                <a:solidFill>
                  <a:srgbClr val="0065A2"/>
                </a:solidFill>
                <a:latin typeface=""/>
              </a:rPr>
              <a:t>Fulbrighters</a:t>
            </a:r>
            <a:r>
              <a:rPr lang="en-US" dirty="0">
                <a:solidFill>
                  <a:srgbClr val="0065A2"/>
                </a:solidFill>
                <a:latin typeface=""/>
              </a:rPr>
              <a:t>” have participated in the program since its inception in 1946.</a:t>
            </a:r>
          </a:p>
          <a:p>
            <a:pPr>
              <a:lnSpc>
                <a:spcPct val="125000"/>
              </a:lnSpc>
              <a:defRPr>
                <a:solidFill>
                  <a:srgbClr val="FAFFF8"/>
                </a:solidFill>
                <a:latin typeface="Mark OT Light"/>
                <a:ea typeface="Mark OT Light"/>
                <a:cs typeface="Mark OT Light"/>
                <a:sym typeface="Mark OT Light"/>
              </a:defRPr>
            </a:pPr>
            <a:endParaRPr lang="en-US" dirty="0">
              <a:solidFill>
                <a:srgbClr val="454A4A"/>
              </a:solidFill>
              <a:latin typeface=""/>
            </a:endParaRPr>
          </a:p>
        </p:txBody>
      </p:sp>
      <p:pic>
        <p:nvPicPr>
          <p:cNvPr id="6" name="Picture 5">
            <a:extLst>
              <a:ext uri="{FF2B5EF4-FFF2-40B4-BE49-F238E27FC236}">
                <a16:creationId xmlns:a16="http://schemas.microsoft.com/office/drawing/2014/main" id="{58F2BE96-69FF-4E2A-9779-F5827DB9260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4582275" y="3759582"/>
            <a:ext cx="8611106" cy="685643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833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1008598" y="1634260"/>
            <a:ext cx="18444850" cy="121058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marL="0" marR="0" lvl="0" indent="0" algn="l" defTabSz="1828800" rtl="0" eaLnBrk="1" fontAlgn="auto" latinLnBrk="0" hangingPunct="0">
              <a:lnSpc>
                <a:spcPct val="80000"/>
              </a:lnSpc>
              <a:spcBef>
                <a:spcPts val="0"/>
              </a:spcBef>
              <a:spcAft>
                <a:spcPts val="1200"/>
              </a:spcAft>
              <a:buClrTx/>
              <a:buSzTx/>
              <a:buFontTx/>
              <a:buNone/>
              <a:tabLst/>
              <a:defRPr sz="10000">
                <a:solidFill>
                  <a:srgbClr val="FAFFF8"/>
                </a:solidFill>
                <a:latin typeface="Mark OT Bold"/>
                <a:ea typeface="Mark OT Bold"/>
                <a:cs typeface="Mark OT Bold"/>
                <a:sym typeface="Mark OT Bold"/>
              </a:defRPr>
            </a:pPr>
            <a:r>
              <a:rPr kumimoji="0" lang="en-US" sz="8000" b="0" i="0" u="none" strike="noStrike" kern="0" cap="none" spc="0" normalizeH="0" baseline="0" noProof="0" dirty="0">
                <a:ln>
                  <a:noFill/>
                </a:ln>
                <a:solidFill>
                  <a:srgbClr val="0065A2"/>
                </a:solidFill>
                <a:effectLst/>
                <a:uLnTx/>
                <a:uFillTx/>
                <a:latin typeface=""/>
                <a:sym typeface="Mark OT Bold"/>
              </a:rPr>
              <a:t>Distribution of Awards</a:t>
            </a:r>
            <a:endParaRPr kumimoji="0" sz="8000" b="0" i="0" u="none" strike="noStrike" kern="0" cap="none" spc="0" normalizeH="0" baseline="0" noProof="0" dirty="0">
              <a:ln>
                <a:noFill/>
              </a:ln>
              <a:solidFill>
                <a:srgbClr val="0065A2"/>
              </a:solidFill>
              <a:effectLst/>
              <a:uLnTx/>
              <a:uFillTx/>
              <a:latin typeface=""/>
              <a:sym typeface="Mark OT Bold"/>
            </a:endParaRPr>
          </a:p>
        </p:txBody>
      </p:sp>
      <p:sp>
        <p:nvSpPr>
          <p:cNvPr id="3" name="First &amp; Last Name, Position…"/>
          <p:cNvSpPr txBox="1"/>
          <p:nvPr/>
        </p:nvSpPr>
        <p:spPr>
          <a:xfrm>
            <a:off x="1008598" y="3536088"/>
            <a:ext cx="10782347" cy="565661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lvl="1" indent="0">
              <a:lnSpc>
                <a:spcPct val="125000"/>
              </a:lnSpc>
              <a:defRPr>
                <a:solidFill>
                  <a:srgbClr val="FAFFF8"/>
                </a:solidFill>
                <a:latin typeface="Mark OT Light"/>
                <a:ea typeface="Mark OT Light"/>
                <a:cs typeface="Mark OT Light"/>
                <a:sym typeface="Mark OT Light"/>
              </a:defRPr>
            </a:pPr>
            <a:r>
              <a:rPr lang="en-US" dirty="0">
                <a:solidFill>
                  <a:srgbClr val="0065A2"/>
                </a:solidFill>
                <a:latin typeface=""/>
                <a:sym typeface="Mark OT Light"/>
              </a:rPr>
              <a:t>Fulbright awards allow academics and professionals to participate in a wide variety of activities:</a:t>
            </a:r>
          </a:p>
          <a:p>
            <a:pPr lvl="1" indent="0">
              <a:lnSpc>
                <a:spcPct val="125000"/>
              </a:lnSpc>
              <a:defRPr>
                <a:solidFill>
                  <a:srgbClr val="FAFFF8"/>
                </a:solidFill>
                <a:latin typeface="Mark OT Light"/>
                <a:ea typeface="Mark OT Light"/>
                <a:cs typeface="Mark OT Light"/>
                <a:sym typeface="Mark OT Light"/>
              </a:defRPr>
            </a:pPr>
            <a:endParaRPr lang="en-US" dirty="0">
              <a:solidFill>
                <a:srgbClr val="0065A2"/>
              </a:solidFill>
              <a:latin typeface=""/>
              <a:sym typeface="Mark OT Light"/>
            </a:endParaRPr>
          </a:p>
          <a:p>
            <a:pPr marL="571500" lvl="1" indent="-571500">
              <a:lnSpc>
                <a:spcPct val="125000"/>
              </a:lnSpc>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sym typeface="Mark OT Light"/>
              </a:rPr>
              <a:t>Postdoctoral research (8%)</a:t>
            </a:r>
          </a:p>
          <a:p>
            <a:pPr marL="571500" lvl="1" indent="-571500">
              <a:lnSpc>
                <a:spcPct val="125000"/>
              </a:lnSpc>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sym typeface="Mark OT Light"/>
              </a:rPr>
              <a:t>Administrator seminar (9%)</a:t>
            </a:r>
          </a:p>
          <a:p>
            <a:pPr marL="571500" lvl="1" indent="-571500">
              <a:lnSpc>
                <a:spcPct val="125000"/>
              </a:lnSpc>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sym typeface="Mark OT Light"/>
              </a:rPr>
              <a:t>Teaching (17%)</a:t>
            </a:r>
          </a:p>
          <a:p>
            <a:pPr marL="571500" lvl="1" indent="-571500">
              <a:lnSpc>
                <a:spcPct val="125000"/>
              </a:lnSpc>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sym typeface="Mark OT Light"/>
              </a:rPr>
              <a:t>Research (28%)</a:t>
            </a:r>
          </a:p>
          <a:p>
            <a:pPr marL="571500" lvl="1" indent="-571500">
              <a:lnSpc>
                <a:spcPct val="125000"/>
              </a:lnSpc>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sym typeface="Mark OT Light"/>
              </a:rPr>
              <a:t>Teaching/Research (38%)</a:t>
            </a:r>
          </a:p>
        </p:txBody>
      </p:sp>
      <p:graphicFrame>
        <p:nvGraphicFramePr>
          <p:cNvPr id="5" name="Chart 4">
            <a:extLst>
              <a:ext uri="{FF2B5EF4-FFF2-40B4-BE49-F238E27FC236}">
                <a16:creationId xmlns:a16="http://schemas.microsoft.com/office/drawing/2014/main" id="{93AE0572-5B3A-4E1B-B448-8ECE5687FBEE}"/>
              </a:ext>
            </a:extLst>
          </p:cNvPr>
          <p:cNvGraphicFramePr>
            <a:graphicFrameLocks/>
          </p:cNvGraphicFramePr>
          <p:nvPr>
            <p:extLst>
              <p:ext uri="{D42A27DB-BD31-4B8C-83A1-F6EECF244321}">
                <p14:modId xmlns:p14="http://schemas.microsoft.com/office/powerpoint/2010/main" val="407801009"/>
              </p:ext>
            </p:extLst>
          </p:nvPr>
        </p:nvGraphicFramePr>
        <p:xfrm>
          <a:off x="12475029" y="1709591"/>
          <a:ext cx="10440325" cy="92339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33206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960472" y="1634260"/>
            <a:ext cx="18444850" cy="121058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marL="0" marR="0" lvl="0" indent="0" algn="l" defTabSz="1828800" rtl="0" eaLnBrk="1" fontAlgn="auto" latinLnBrk="0" hangingPunct="0">
              <a:lnSpc>
                <a:spcPct val="80000"/>
              </a:lnSpc>
              <a:spcBef>
                <a:spcPts val="0"/>
              </a:spcBef>
              <a:spcAft>
                <a:spcPts val="1200"/>
              </a:spcAft>
              <a:buClrTx/>
              <a:buSzTx/>
              <a:buFontTx/>
              <a:buNone/>
              <a:tabLst/>
              <a:defRPr sz="10000">
                <a:solidFill>
                  <a:srgbClr val="FAFFF8"/>
                </a:solidFill>
                <a:latin typeface="Mark OT Bold"/>
                <a:ea typeface="Mark OT Bold"/>
                <a:cs typeface="Mark OT Bold"/>
                <a:sym typeface="Mark OT Bold"/>
              </a:defRPr>
            </a:pPr>
            <a:r>
              <a:rPr kumimoji="0" lang="en-US" sz="8000" b="0" i="0" u="none" strike="noStrike" kern="0" cap="none" spc="0" normalizeH="0" baseline="0" noProof="0" dirty="0">
                <a:ln>
                  <a:noFill/>
                </a:ln>
                <a:solidFill>
                  <a:srgbClr val="0065A2"/>
                </a:solidFill>
                <a:effectLst/>
                <a:uLnTx/>
                <a:uFillTx/>
                <a:latin typeface=""/>
                <a:sym typeface="Mark OT Bold"/>
              </a:rPr>
              <a:t>Eligibility for U.S. Scholar Program</a:t>
            </a:r>
            <a:endParaRPr kumimoji="0" sz="8000" b="0" i="0" u="none" strike="noStrike" kern="0" cap="none" spc="0" normalizeH="0" baseline="0" noProof="0" dirty="0">
              <a:ln>
                <a:noFill/>
              </a:ln>
              <a:solidFill>
                <a:srgbClr val="0065A2"/>
              </a:solidFill>
              <a:effectLst/>
              <a:uLnTx/>
              <a:uFillTx/>
              <a:latin typeface=""/>
              <a:sym typeface="Mark OT Bold"/>
            </a:endParaRPr>
          </a:p>
        </p:txBody>
      </p:sp>
      <p:sp>
        <p:nvSpPr>
          <p:cNvPr id="3" name="First &amp; Last Name, Position…"/>
          <p:cNvSpPr txBox="1"/>
          <p:nvPr/>
        </p:nvSpPr>
        <p:spPr>
          <a:xfrm>
            <a:off x="11646568" y="3054828"/>
            <a:ext cx="12320340" cy="704160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marL="571500" indent="-57150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U.S. citizenship</a:t>
            </a:r>
          </a:p>
          <a:p>
            <a:pPr marL="571500" indent="-57150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Degree and experience, as required by award:</a:t>
            </a:r>
          </a:p>
          <a:p>
            <a:pPr marL="1535113" lvl="3" indent="-57150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Ph.D. or other terminal degree</a:t>
            </a:r>
          </a:p>
          <a:p>
            <a:pPr marL="1535113" lvl="3" indent="-57150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MA and higher education teaching or professional experience</a:t>
            </a:r>
          </a:p>
          <a:p>
            <a:pPr marL="1535113" lvl="3" indent="-57150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Professional and/or artistic experience with substantial accomplishments</a:t>
            </a:r>
          </a:p>
          <a:p>
            <a:pPr marL="1535113" lvl="3" indent="-57150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Teaching experience</a:t>
            </a:r>
          </a:p>
          <a:p>
            <a:pPr marL="571500" indent="-57150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Compliance with </a:t>
            </a:r>
            <a:r>
              <a:rPr lang="en-US" dirty="0">
                <a:solidFill>
                  <a:srgbClr val="0065A2"/>
                </a:solidFill>
                <a:latin typeface=""/>
                <a:hlinkClick r:id="rId3"/>
              </a:rPr>
              <a:t>policies</a:t>
            </a:r>
            <a:r>
              <a:rPr lang="en-US" dirty="0">
                <a:solidFill>
                  <a:srgbClr val="0065A2"/>
                </a:solidFill>
                <a:latin typeface=""/>
              </a:rPr>
              <a:t> on previous Fulbright Scholar awards and waiting periods between grants</a:t>
            </a:r>
          </a:p>
        </p:txBody>
      </p:sp>
      <p:pic>
        <p:nvPicPr>
          <p:cNvPr id="5" name="Picture 4">
            <a:extLst>
              <a:ext uri="{FF2B5EF4-FFF2-40B4-BE49-F238E27FC236}">
                <a16:creationId xmlns:a16="http://schemas.microsoft.com/office/drawing/2014/main" id="{A9929514-2A52-4CE4-AC60-E867DFDC8D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156"/>
          <a:stretch/>
        </p:blipFill>
        <p:spPr>
          <a:xfrm>
            <a:off x="960472" y="3221302"/>
            <a:ext cx="10288568" cy="7009912"/>
          </a:xfrm>
          <a:prstGeom prst="rect">
            <a:avLst/>
          </a:prstGeom>
          <a:ln w="38100">
            <a:noFill/>
          </a:ln>
        </p:spPr>
      </p:pic>
    </p:spTree>
    <p:extLst>
      <p:ext uri="{BB962C8B-B14F-4D97-AF65-F5344CB8AC3E}">
        <p14:creationId xmlns:p14="http://schemas.microsoft.com/office/powerpoint/2010/main" val="3114051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960472" y="1634260"/>
            <a:ext cx="18444850" cy="121058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marL="0" marR="0" lvl="0" indent="0" algn="l" defTabSz="1828800" rtl="0" eaLnBrk="1" fontAlgn="auto" latinLnBrk="0" hangingPunct="0">
              <a:lnSpc>
                <a:spcPct val="80000"/>
              </a:lnSpc>
              <a:spcBef>
                <a:spcPts val="0"/>
              </a:spcBef>
              <a:spcAft>
                <a:spcPts val="1200"/>
              </a:spcAft>
              <a:buClrTx/>
              <a:buSzTx/>
              <a:buFontTx/>
              <a:buNone/>
              <a:tabLst/>
              <a:defRPr sz="10000">
                <a:solidFill>
                  <a:srgbClr val="FAFFF8"/>
                </a:solidFill>
                <a:latin typeface="Mark OT Bold"/>
                <a:ea typeface="Mark OT Bold"/>
                <a:cs typeface="Mark OT Bold"/>
                <a:sym typeface="Mark OT Bold"/>
              </a:defRPr>
            </a:pPr>
            <a:r>
              <a:rPr kumimoji="0" lang="en-US" sz="8000" b="0" i="0" u="none" strike="noStrike" kern="0" cap="none" spc="0" normalizeH="0" baseline="0" noProof="0" dirty="0">
                <a:ln>
                  <a:noFill/>
                </a:ln>
                <a:solidFill>
                  <a:srgbClr val="0065A2"/>
                </a:solidFill>
                <a:effectLst/>
                <a:uLnTx/>
                <a:uFillTx/>
                <a:latin typeface=""/>
                <a:sym typeface="Mark OT Bold"/>
              </a:rPr>
              <a:t>A Fulbright that Works for You</a:t>
            </a:r>
            <a:endParaRPr kumimoji="0" sz="8000" b="0" i="0" u="none" strike="noStrike" kern="0" cap="none" spc="0" normalizeH="0" baseline="0" noProof="0" dirty="0">
              <a:ln>
                <a:noFill/>
              </a:ln>
              <a:solidFill>
                <a:srgbClr val="0065A2"/>
              </a:solidFill>
              <a:effectLst/>
              <a:uLnTx/>
              <a:uFillTx/>
              <a:latin typeface=""/>
              <a:sym typeface="Mark OT Bold"/>
            </a:endParaRPr>
          </a:p>
        </p:txBody>
      </p:sp>
      <p:sp>
        <p:nvSpPr>
          <p:cNvPr id="3" name="First &amp; Last Name, Position…"/>
          <p:cNvSpPr txBox="1"/>
          <p:nvPr/>
        </p:nvSpPr>
        <p:spPr>
          <a:xfrm>
            <a:off x="11839072" y="3240945"/>
            <a:ext cx="12320340" cy="704160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a:lnSpc>
                <a:spcPct val="125000"/>
              </a:lnSpc>
              <a:buSzPct val="120000"/>
              <a:defRPr>
                <a:solidFill>
                  <a:srgbClr val="FAFFF8"/>
                </a:solidFill>
                <a:latin typeface="Mark OT Light"/>
                <a:ea typeface="Mark OT Light"/>
                <a:cs typeface="Mark OT Light"/>
                <a:sym typeface="Mark OT Light"/>
              </a:defRPr>
            </a:pPr>
            <a:r>
              <a:rPr lang="en-US" b="1" dirty="0">
                <a:solidFill>
                  <a:srgbClr val="0065A2"/>
                </a:solidFill>
                <a:latin typeface=""/>
              </a:rPr>
              <a:t>Awards throughout your career:</a:t>
            </a:r>
          </a:p>
          <a:p>
            <a:pPr marL="571500" indent="-57150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Postdoctoral</a:t>
            </a:r>
          </a:p>
          <a:p>
            <a:pPr marL="571500" indent="-57150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Early and mid-career</a:t>
            </a:r>
          </a:p>
          <a:p>
            <a:pPr marL="571500" indent="-57150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Distinguished chair</a:t>
            </a:r>
          </a:p>
          <a:p>
            <a:pPr marL="571500" indent="-57150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Emeriti, adjunct, independent scholar</a:t>
            </a:r>
            <a:br>
              <a:rPr lang="en-US" dirty="0">
                <a:solidFill>
                  <a:srgbClr val="0065A2"/>
                </a:solidFill>
                <a:latin typeface=""/>
              </a:rPr>
            </a:br>
            <a:endParaRPr lang="en-US" sz="1200" dirty="0">
              <a:solidFill>
                <a:srgbClr val="0065A2"/>
              </a:solidFill>
              <a:latin typeface=""/>
            </a:endParaRPr>
          </a:p>
          <a:p>
            <a:pPr>
              <a:lnSpc>
                <a:spcPct val="125000"/>
              </a:lnSpc>
              <a:buSzPct val="120000"/>
              <a:defRPr>
                <a:solidFill>
                  <a:srgbClr val="FAFFF8"/>
                </a:solidFill>
                <a:latin typeface="Mark OT Light"/>
                <a:ea typeface="Mark OT Light"/>
                <a:cs typeface="Mark OT Light"/>
                <a:sym typeface="Mark OT Light"/>
              </a:defRPr>
            </a:pPr>
            <a:r>
              <a:rPr lang="en-US" b="1" dirty="0">
                <a:solidFill>
                  <a:srgbClr val="0065A2"/>
                </a:solidFill>
                <a:latin typeface=""/>
              </a:rPr>
              <a:t>Flex Option</a:t>
            </a:r>
          </a:p>
          <a:p>
            <a:pPr marL="571500" indent="-57150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Available in 63 countries and all world areas</a:t>
            </a:r>
          </a:p>
          <a:p>
            <a:pPr marL="571500" indent="-57150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Allows multiple visits over two years</a:t>
            </a:r>
          </a:p>
          <a:p>
            <a:pPr>
              <a:lnSpc>
                <a:spcPct val="125000"/>
              </a:lnSpc>
              <a:buSzPct val="120000"/>
              <a:defRPr>
                <a:solidFill>
                  <a:srgbClr val="FAFFF8"/>
                </a:solidFill>
                <a:latin typeface="Mark OT Light"/>
                <a:ea typeface="Mark OT Light"/>
                <a:cs typeface="Mark OT Light"/>
                <a:sym typeface="Mark OT Light"/>
              </a:defRPr>
            </a:pPr>
            <a:endParaRPr lang="en-US" sz="1200" dirty="0">
              <a:solidFill>
                <a:srgbClr val="0065A2"/>
              </a:solidFill>
              <a:latin typeface=""/>
            </a:endParaRPr>
          </a:p>
          <a:p>
            <a:pPr>
              <a:lnSpc>
                <a:spcPct val="125000"/>
              </a:lnSpc>
              <a:buSzPct val="120000"/>
              <a:defRPr>
                <a:solidFill>
                  <a:srgbClr val="FAFFF8"/>
                </a:solidFill>
                <a:latin typeface="Mark OT Light"/>
                <a:ea typeface="Mark OT Light"/>
                <a:cs typeface="Mark OT Light"/>
                <a:sym typeface="Mark OT Light"/>
              </a:defRPr>
            </a:pPr>
            <a:r>
              <a:rPr lang="en-US" b="1" dirty="0">
                <a:solidFill>
                  <a:srgbClr val="0065A2"/>
                </a:solidFill>
                <a:latin typeface=""/>
              </a:rPr>
              <a:t>Regional research awards</a:t>
            </a:r>
            <a:endParaRPr lang="en-US" sz="1200" b="1" dirty="0">
              <a:solidFill>
                <a:srgbClr val="0065A2"/>
              </a:solidFill>
              <a:latin typeface=""/>
            </a:endParaRPr>
          </a:p>
        </p:txBody>
      </p:sp>
      <p:pic>
        <p:nvPicPr>
          <p:cNvPr id="6" name="Picture 5">
            <a:extLst>
              <a:ext uri="{FF2B5EF4-FFF2-40B4-BE49-F238E27FC236}">
                <a16:creationId xmlns:a16="http://schemas.microsoft.com/office/drawing/2014/main" id="{164AB629-6477-4853-A880-8AEB8F6F56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0716" y="3437640"/>
            <a:ext cx="9933303" cy="6353175"/>
          </a:xfrm>
          <a:prstGeom prst="rect">
            <a:avLst/>
          </a:prstGeom>
          <a:ln w="38100">
            <a:noFill/>
          </a:ln>
        </p:spPr>
      </p:pic>
    </p:spTree>
    <p:extLst>
      <p:ext uri="{BB962C8B-B14F-4D97-AF65-F5344CB8AC3E}">
        <p14:creationId xmlns:p14="http://schemas.microsoft.com/office/powerpoint/2010/main" val="2408156298"/>
      </p:ext>
    </p:extLst>
  </p:cSld>
  <p:clrMapOvr>
    <a:masterClrMapping/>
  </p:clrMapOvr>
</p:sld>
</file>

<file path=ppt/theme/theme1.xml><?xml version="1.0" encoding="utf-8"?>
<a:theme xmlns:a="http://schemas.openxmlformats.org/drawingml/2006/main" name="Opener">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
          <a:effectLst>
            <a:outerShdw blurRad="76200" dist="381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outerShdw blurRad="76200" dist="381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Gray Ba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Gray Ba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
          <a:effectLst>
            <a:outerShdw blurRad="76200" dist="381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outerShdw blurRad="76200" dist="381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Gradient Bas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Gradient Bas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White Ba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Legacy Blue Ba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Sky Blue Ba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Black Ba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1467</TotalTime>
  <Words>1838</Words>
  <Application>Microsoft Office PowerPoint</Application>
  <PresentationFormat>Custom</PresentationFormat>
  <Paragraphs>277</Paragraphs>
  <Slides>18</Slides>
  <Notes>18</Notes>
  <HiddenSlides>0</HiddenSlides>
  <MMClips>0</MMClips>
  <ScaleCrop>false</ScaleCrop>
  <HeadingPairs>
    <vt:vector size="6" baseType="variant">
      <vt:variant>
        <vt:lpstr>Fonts Used</vt:lpstr>
      </vt:variant>
      <vt:variant>
        <vt:i4>6</vt:i4>
      </vt:variant>
      <vt:variant>
        <vt:lpstr>Theme</vt:lpstr>
      </vt:variant>
      <vt:variant>
        <vt:i4>11</vt:i4>
      </vt:variant>
      <vt:variant>
        <vt:lpstr>Slide Titles</vt:lpstr>
      </vt:variant>
      <vt:variant>
        <vt:i4>18</vt:i4>
      </vt:variant>
    </vt:vector>
  </HeadingPairs>
  <TitlesOfParts>
    <vt:vector size="35" baseType="lpstr">
      <vt:lpstr>Arial</vt:lpstr>
      <vt:lpstr>Calibri</vt:lpstr>
      <vt:lpstr>Mark OT</vt:lpstr>
      <vt:lpstr>Mark OT Light</vt:lpstr>
      <vt:lpstr>Monteserrat</vt:lpstr>
      <vt:lpstr>Montserrat</vt:lpstr>
      <vt:lpstr>Opener</vt:lpstr>
      <vt:lpstr>Title Slide</vt:lpstr>
      <vt:lpstr>1_Title Slide</vt:lpstr>
      <vt:lpstr>Gradient Base 1</vt:lpstr>
      <vt:lpstr>Gradient Base 2</vt:lpstr>
      <vt:lpstr>White Base</vt:lpstr>
      <vt:lpstr>Legacy Blue Base</vt:lpstr>
      <vt:lpstr>Sky Blue Base</vt:lpstr>
      <vt:lpstr>Black Base</vt:lpstr>
      <vt:lpstr>Gray Base</vt:lpstr>
      <vt:lpstr>1_Gray Base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Velez, Carleen</dc:creator>
  <cp:lastModifiedBy>Velez, Carleen</cp:lastModifiedBy>
  <cp:revision>74</cp:revision>
  <cp:lastPrinted>2019-12-13T16:04:23Z</cp:lastPrinted>
  <dcterms:created xsi:type="dcterms:W3CDTF">2020-01-09T14:16:29Z</dcterms:created>
  <dcterms:modified xsi:type="dcterms:W3CDTF">2020-02-05T14:38:22Z</dcterms:modified>
</cp:coreProperties>
</file>