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6" r:id="rId3"/>
    <p:sldMasterId id="2147483670" r:id="rId4"/>
    <p:sldMasterId id="2147483672" r:id="rId5"/>
    <p:sldMasterId id="2147483674" r:id="rId6"/>
    <p:sldMasterId id="2147483686" r:id="rId7"/>
    <p:sldMasterId id="2147483690" r:id="rId8"/>
  </p:sldMasterIdLst>
  <p:notesMasterIdLst>
    <p:notesMasterId r:id="rId31"/>
  </p:notesMasterIdLst>
  <p:handoutMasterIdLst>
    <p:handoutMasterId r:id="rId32"/>
  </p:handoutMasterIdLst>
  <p:sldIdLst>
    <p:sldId id="282" r:id="rId9"/>
    <p:sldId id="257" r:id="rId10"/>
    <p:sldId id="278" r:id="rId11"/>
    <p:sldId id="287" r:id="rId12"/>
    <p:sldId id="304" r:id="rId13"/>
    <p:sldId id="280" r:id="rId14"/>
    <p:sldId id="281" r:id="rId15"/>
    <p:sldId id="305" r:id="rId16"/>
    <p:sldId id="283" r:id="rId17"/>
    <p:sldId id="306" r:id="rId18"/>
    <p:sldId id="308" r:id="rId19"/>
    <p:sldId id="309" r:id="rId20"/>
    <p:sldId id="310" r:id="rId21"/>
    <p:sldId id="311" r:id="rId22"/>
    <p:sldId id="312" r:id="rId23"/>
    <p:sldId id="290" r:id="rId24"/>
    <p:sldId id="307" r:id="rId25"/>
    <p:sldId id="291" r:id="rId26"/>
    <p:sldId id="292" r:id="rId27"/>
    <p:sldId id="279" r:id="rId28"/>
    <p:sldId id="286"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vers, Lee" initials="RL" lastIdx="3" clrIdx="0">
    <p:extLst>
      <p:ext uri="{19B8F6BF-5375-455C-9EA6-DF929625EA0E}">
        <p15:presenceInfo xmlns:p15="http://schemas.microsoft.com/office/powerpoint/2012/main" userId="S-1-5-21-1060284298-764733703-725345543-339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a:srgbClr val="8064A2"/>
    <a:srgbClr val="4F81BD"/>
    <a:srgbClr val="C0504D"/>
    <a:srgbClr val="9BBB59"/>
    <a:srgbClr val="0065A2"/>
    <a:srgbClr val="205E9F"/>
    <a:srgbClr val="003DA5"/>
    <a:srgbClr val="009ED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EE0B26-5C31-40D5-8AF0-2A552FB5FD00}" v="73" dt="2021-02-03T17:22:04.720"/>
    <p1510:client id="{F4A7BA2D-3E23-4209-B14A-1E6DDD7FE82E}" v="1" dt="2021-02-11T21:44:44.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33" autoAdjust="0"/>
    <p:restoredTop sz="94660"/>
  </p:normalViewPr>
  <p:slideViewPr>
    <p:cSldViewPr snapToGrid="0">
      <p:cViewPr varScale="1">
        <p:scale>
          <a:sx n="95" d="100"/>
          <a:sy n="95" d="100"/>
        </p:scale>
        <p:origin x="114" y="426"/>
      </p:cViewPr>
      <p:guideLst/>
    </p:cSldViewPr>
  </p:slideViewPr>
  <p:notesTextViewPr>
    <p:cViewPr>
      <p:scale>
        <a:sx n="1" d="1"/>
        <a:sy n="1" d="1"/>
      </p:scale>
      <p:origin x="0" y="0"/>
    </p:cViewPr>
  </p:notesTextViewPr>
  <p:notesViewPr>
    <p:cSldViewPr snapToGrid="0">
      <p:cViewPr varScale="1">
        <p:scale>
          <a:sx n="84" d="100"/>
          <a:sy n="84" d="100"/>
        </p:scale>
        <p:origin x="201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microsoft.com/office/2015/10/relationships/revisionInfo" Target="revisionInfo.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hena Fulay" userId="4uaZdIgIeyCbuYHgwr5ARQZvQcrcp6kVWdgpeGSxvBI=" providerId="None" clId="Web-{F4A7BA2D-3E23-4209-B14A-1E6DDD7FE82E}"/>
    <pc:docChg chg="delSld">
      <pc:chgData name="Athena Fulay" userId="4uaZdIgIeyCbuYHgwr5ARQZvQcrcp6kVWdgpeGSxvBI=" providerId="None" clId="Web-{F4A7BA2D-3E23-4209-B14A-1E6DDD7FE82E}" dt="2021-02-11T21:44:44.278" v="0"/>
      <pc:docMkLst>
        <pc:docMk/>
      </pc:docMkLst>
      <pc:sldChg chg="del">
        <pc:chgData name="Athena Fulay" userId="4uaZdIgIeyCbuYHgwr5ARQZvQcrcp6kVWdgpeGSxvBI=" providerId="None" clId="Web-{F4A7BA2D-3E23-4209-B14A-1E6DDD7FE82E}" dt="2021-02-11T21:44:44.278" v="0"/>
        <pc:sldMkLst>
          <pc:docMk/>
          <pc:sldMk cId="262833295" sldId="288"/>
        </pc:sldMkLst>
      </pc:sldChg>
    </pc:docChg>
  </pc:docChgLst>
  <pc:docChgLst>
    <pc:chgData name="Sarah Causer" userId="TJK1T41f7xzPBSbbRjWMd/gyWl16z+Ej50cpxDGPdrM=" providerId="None" clId="Web-{42EE0B26-5C31-40D5-8AF0-2A552FB5FD00}"/>
    <pc:docChg chg="modSld">
      <pc:chgData name="Sarah Causer" userId="TJK1T41f7xzPBSbbRjWMd/gyWl16z+Ej50cpxDGPdrM=" providerId="None" clId="Web-{42EE0B26-5C31-40D5-8AF0-2A552FB5FD00}" dt="2021-02-03T17:21:59.141" v="51" actId="20577"/>
      <pc:docMkLst>
        <pc:docMk/>
      </pc:docMkLst>
      <pc:sldChg chg="modSp">
        <pc:chgData name="Sarah Causer" userId="TJK1T41f7xzPBSbbRjWMd/gyWl16z+Ej50cpxDGPdrM=" providerId="None" clId="Web-{42EE0B26-5C31-40D5-8AF0-2A552FB5FD00}" dt="2021-02-03T17:20:37.655" v="27" actId="14100"/>
        <pc:sldMkLst>
          <pc:docMk/>
          <pc:sldMk cId="4121114443" sldId="290"/>
        </pc:sldMkLst>
        <pc:spChg chg="mod">
          <ac:chgData name="Sarah Causer" userId="TJK1T41f7xzPBSbbRjWMd/gyWl16z+Ej50cpxDGPdrM=" providerId="None" clId="Web-{42EE0B26-5C31-40D5-8AF0-2A552FB5FD00}" dt="2021-02-03T17:20:26.171" v="22" actId="20577"/>
          <ac:spMkLst>
            <pc:docMk/>
            <pc:sldMk cId="4121114443" sldId="290"/>
            <ac:spMk id="23" creationId="{598806BF-2F2A-49B6-B46F-FFA95C4DEEE1}"/>
          </ac:spMkLst>
        </pc:spChg>
        <pc:spChg chg="mod">
          <ac:chgData name="Sarah Causer" userId="TJK1T41f7xzPBSbbRjWMd/gyWl16z+Ej50cpxDGPdrM=" providerId="None" clId="Web-{42EE0B26-5C31-40D5-8AF0-2A552FB5FD00}" dt="2021-02-03T17:20:30.358" v="24" actId="20577"/>
          <ac:spMkLst>
            <pc:docMk/>
            <pc:sldMk cId="4121114443" sldId="290"/>
            <ac:spMk id="26" creationId="{404A2C1E-24FE-47CA-9A4C-E1995F94F729}"/>
          </ac:spMkLst>
        </pc:spChg>
        <pc:spChg chg="mod">
          <ac:chgData name="Sarah Causer" userId="TJK1T41f7xzPBSbbRjWMd/gyWl16z+Ej50cpxDGPdrM=" providerId="None" clId="Web-{42EE0B26-5C31-40D5-8AF0-2A552FB5FD00}" dt="2021-02-03T17:20:37.655" v="27" actId="14100"/>
          <ac:spMkLst>
            <pc:docMk/>
            <pc:sldMk cId="4121114443" sldId="290"/>
            <ac:spMk id="27" creationId="{AFAC3FEE-B27D-4E93-9A3A-843D717097C2}"/>
          </ac:spMkLst>
        </pc:spChg>
        <pc:spChg chg="mod">
          <ac:chgData name="Sarah Causer" userId="TJK1T41f7xzPBSbbRjWMd/gyWl16z+Ej50cpxDGPdrM=" providerId="None" clId="Web-{42EE0B26-5C31-40D5-8AF0-2A552FB5FD00}" dt="2021-02-03T17:20:33.890" v="26" actId="20577"/>
          <ac:spMkLst>
            <pc:docMk/>
            <pc:sldMk cId="4121114443" sldId="290"/>
            <ac:spMk id="29" creationId="{F1C13D3F-BCAC-437B-A5D7-BCBE9EF280B0}"/>
          </ac:spMkLst>
        </pc:spChg>
      </pc:sldChg>
      <pc:sldChg chg="modSp">
        <pc:chgData name="Sarah Causer" userId="TJK1T41f7xzPBSbbRjWMd/gyWl16z+Ej50cpxDGPdrM=" providerId="None" clId="Web-{42EE0B26-5C31-40D5-8AF0-2A552FB5FD00}" dt="2021-02-03T17:21:35.203" v="47" actId="20577"/>
        <pc:sldMkLst>
          <pc:docMk/>
          <pc:sldMk cId="1783669020" sldId="291"/>
        </pc:sldMkLst>
        <pc:spChg chg="mod">
          <ac:chgData name="Sarah Causer" userId="TJK1T41f7xzPBSbbRjWMd/gyWl16z+Ej50cpxDGPdrM=" providerId="None" clId="Web-{42EE0B26-5C31-40D5-8AF0-2A552FB5FD00}" dt="2021-02-03T17:21:30.031" v="45" actId="14100"/>
          <ac:spMkLst>
            <pc:docMk/>
            <pc:sldMk cId="1783669020" sldId="291"/>
            <ac:spMk id="36" creationId="{6E67CC27-69F2-43C0-9561-4FBBCB030400}"/>
          </ac:spMkLst>
        </pc:spChg>
        <pc:spChg chg="mod">
          <ac:chgData name="Sarah Causer" userId="TJK1T41f7xzPBSbbRjWMd/gyWl16z+Ej50cpxDGPdrM=" providerId="None" clId="Web-{42EE0B26-5C31-40D5-8AF0-2A552FB5FD00}" dt="2021-02-03T17:21:23.188" v="42" actId="20577"/>
          <ac:spMkLst>
            <pc:docMk/>
            <pc:sldMk cId="1783669020" sldId="291"/>
            <ac:spMk id="40" creationId="{DA2A42AF-BC62-4E8C-ADC9-65DFF576A21C}"/>
          </ac:spMkLst>
        </pc:spChg>
        <pc:spChg chg="mod">
          <ac:chgData name="Sarah Causer" userId="TJK1T41f7xzPBSbbRjWMd/gyWl16z+Ej50cpxDGPdrM=" providerId="None" clId="Web-{42EE0B26-5C31-40D5-8AF0-2A552FB5FD00}" dt="2021-02-03T17:21:35.203" v="47" actId="20577"/>
          <ac:spMkLst>
            <pc:docMk/>
            <pc:sldMk cId="1783669020" sldId="291"/>
            <ac:spMk id="44" creationId="{2281B3E1-9990-4949-9458-F73391903F66}"/>
          </ac:spMkLst>
        </pc:spChg>
      </pc:sldChg>
      <pc:sldChg chg="modSp">
        <pc:chgData name="Sarah Causer" userId="TJK1T41f7xzPBSbbRjWMd/gyWl16z+Ej50cpxDGPdrM=" providerId="None" clId="Web-{42EE0B26-5C31-40D5-8AF0-2A552FB5FD00}" dt="2021-02-03T17:21:59.141" v="51" actId="20577"/>
        <pc:sldMkLst>
          <pc:docMk/>
          <pc:sldMk cId="335557414" sldId="292"/>
        </pc:sldMkLst>
        <pc:spChg chg="mod">
          <ac:chgData name="Sarah Causer" userId="TJK1T41f7xzPBSbbRjWMd/gyWl16z+Ej50cpxDGPdrM=" providerId="None" clId="Web-{42EE0B26-5C31-40D5-8AF0-2A552FB5FD00}" dt="2021-02-03T17:21:59.141" v="51" actId="20577"/>
          <ac:spMkLst>
            <pc:docMk/>
            <pc:sldMk cId="335557414" sldId="292"/>
            <ac:spMk id="24" creationId="{7922489A-A584-4EF6-A09D-A3C2EACA23C9}"/>
          </ac:spMkLst>
        </pc:spChg>
      </pc:sldChg>
      <pc:sldChg chg="modSp">
        <pc:chgData name="Sarah Causer" userId="TJK1T41f7xzPBSbbRjWMd/gyWl16z+Ej50cpxDGPdrM=" providerId="None" clId="Web-{42EE0B26-5C31-40D5-8AF0-2A552FB5FD00}" dt="2021-02-03T17:21:06.062" v="35" actId="1076"/>
        <pc:sldMkLst>
          <pc:docMk/>
          <pc:sldMk cId="314282991" sldId="307"/>
        </pc:sldMkLst>
        <pc:spChg chg="mod">
          <ac:chgData name="Sarah Causer" userId="TJK1T41f7xzPBSbbRjWMd/gyWl16z+Ej50cpxDGPdrM=" providerId="None" clId="Web-{42EE0B26-5C31-40D5-8AF0-2A552FB5FD00}" dt="2021-02-03T17:20:44.031" v="29" actId="20577"/>
          <ac:spMkLst>
            <pc:docMk/>
            <pc:sldMk cId="314282991" sldId="307"/>
            <ac:spMk id="3" creationId="{54F69807-C9C0-4C93-A6BA-EFFCE7DE5B63}"/>
          </ac:spMkLst>
        </pc:spChg>
        <pc:spChg chg="mod">
          <ac:chgData name="Sarah Causer" userId="TJK1T41f7xzPBSbbRjWMd/gyWl16z+Ej50cpxDGPdrM=" providerId="None" clId="Web-{42EE0B26-5C31-40D5-8AF0-2A552FB5FD00}" dt="2021-02-03T17:20:47.187" v="31" actId="20577"/>
          <ac:spMkLst>
            <pc:docMk/>
            <pc:sldMk cId="314282991" sldId="307"/>
            <ac:spMk id="9" creationId="{00000000-0000-0000-0000-000000000000}"/>
          </ac:spMkLst>
        </pc:spChg>
        <pc:spChg chg="mod">
          <ac:chgData name="Sarah Causer" userId="TJK1T41f7xzPBSbbRjWMd/gyWl16z+Ej50cpxDGPdrM=" providerId="None" clId="Web-{42EE0B26-5C31-40D5-8AF0-2A552FB5FD00}" dt="2021-02-03T17:20:50.312" v="32" actId="14100"/>
          <ac:spMkLst>
            <pc:docMk/>
            <pc:sldMk cId="314282991" sldId="307"/>
            <ac:spMk id="20" creationId="{93564366-C316-4C80-B1F2-CCBB92999973}"/>
          </ac:spMkLst>
        </pc:spChg>
        <pc:spChg chg="mod">
          <ac:chgData name="Sarah Causer" userId="TJK1T41f7xzPBSbbRjWMd/gyWl16z+Ej50cpxDGPdrM=" providerId="None" clId="Web-{42EE0B26-5C31-40D5-8AF0-2A552FB5FD00}" dt="2021-02-03T17:21:06.062" v="35" actId="1076"/>
          <ac:spMkLst>
            <pc:docMk/>
            <pc:sldMk cId="314282991" sldId="307"/>
            <ac:spMk id="24" creationId="{693A2AF4-379E-4DF3-B2D8-B476365E9663}"/>
          </ac:spMkLst>
        </pc:spChg>
        <pc:spChg chg="mod">
          <ac:chgData name="Sarah Causer" userId="TJK1T41f7xzPBSbbRjWMd/gyWl16z+Ej50cpxDGPdrM=" providerId="None" clId="Web-{42EE0B26-5C31-40D5-8AF0-2A552FB5FD00}" dt="2021-02-03T17:20:58.390" v="34" actId="1076"/>
          <ac:spMkLst>
            <pc:docMk/>
            <pc:sldMk cId="314282991" sldId="307"/>
            <ac:spMk id="26" creationId="{0261EC5E-800C-4FC7-BE5A-DFCAFFBC5041}"/>
          </ac:spMkLst>
        </pc:spChg>
        <pc:spChg chg="mod">
          <ac:chgData name="Sarah Causer" userId="TJK1T41f7xzPBSbbRjWMd/gyWl16z+Ej50cpxDGPdrM=" providerId="None" clId="Web-{42EE0B26-5C31-40D5-8AF0-2A552FB5FD00}" dt="2021-02-03T17:20:53.484" v="33" actId="1076"/>
          <ac:spMkLst>
            <pc:docMk/>
            <pc:sldMk cId="314282991" sldId="307"/>
            <ac:spMk id="28" creationId="{A96113FD-4951-4413-A4F3-97AC7492B64B}"/>
          </ac:spMkLst>
        </pc:spChg>
      </pc:sldChg>
      <pc:sldChg chg="modSp">
        <pc:chgData name="Sarah Causer" userId="TJK1T41f7xzPBSbbRjWMd/gyWl16z+Ej50cpxDGPdrM=" providerId="None" clId="Web-{42EE0B26-5C31-40D5-8AF0-2A552FB5FD00}" dt="2021-02-03T17:20:15.905" v="20" actId="20577"/>
        <pc:sldMkLst>
          <pc:docMk/>
          <pc:sldMk cId="2054962962" sldId="312"/>
        </pc:sldMkLst>
        <pc:spChg chg="mod">
          <ac:chgData name="Sarah Causer" userId="TJK1T41f7xzPBSbbRjWMd/gyWl16z+Ej50cpxDGPdrM=" providerId="None" clId="Web-{42EE0B26-5C31-40D5-8AF0-2A552FB5FD00}" dt="2021-02-03T17:20:12.155" v="18" actId="20577"/>
          <ac:spMkLst>
            <pc:docMk/>
            <pc:sldMk cId="2054962962" sldId="312"/>
            <ac:spMk id="2" creationId="{7A9938DC-B4CF-4926-A973-73CEB6A4A010}"/>
          </ac:spMkLst>
        </pc:spChg>
        <pc:spChg chg="mod">
          <ac:chgData name="Sarah Causer" userId="TJK1T41f7xzPBSbbRjWMd/gyWl16z+Ej50cpxDGPdrM=" providerId="None" clId="Web-{42EE0B26-5C31-40D5-8AF0-2A552FB5FD00}" dt="2021-02-03T17:20:01.217" v="14" actId="20577"/>
          <ac:spMkLst>
            <pc:docMk/>
            <pc:sldMk cId="2054962962" sldId="312"/>
            <ac:spMk id="9" creationId="{00000000-0000-0000-0000-000000000000}"/>
          </ac:spMkLst>
        </pc:spChg>
        <pc:spChg chg="mod">
          <ac:chgData name="Sarah Causer" userId="TJK1T41f7xzPBSbbRjWMd/gyWl16z+Ej50cpxDGPdrM=" providerId="None" clId="Web-{42EE0B26-5C31-40D5-8AF0-2A552FB5FD00}" dt="2021-02-03T17:20:15.905" v="20" actId="20577"/>
          <ac:spMkLst>
            <pc:docMk/>
            <pc:sldMk cId="2054962962" sldId="312"/>
            <ac:spMk id="12" creationId="{CD16F5B2-9ECC-42CA-9E5C-9AA7A3826CF0}"/>
          </ac:spMkLst>
        </pc:spChg>
        <pc:spChg chg="mod">
          <ac:chgData name="Sarah Causer" userId="TJK1T41f7xzPBSbbRjWMd/gyWl16z+Ej50cpxDGPdrM=" providerId="None" clId="Web-{42EE0B26-5C31-40D5-8AF0-2A552FB5FD00}" dt="2021-02-03T17:20:07.295" v="16" actId="20577"/>
          <ac:spMkLst>
            <pc:docMk/>
            <pc:sldMk cId="2054962962" sldId="312"/>
            <ac:spMk id="15"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537206979935303E-2"/>
          <c:y val="0.16504345061237186"/>
          <c:w val="0.71171455757224444"/>
          <c:h val="0.80469858344202672"/>
        </c:manualLayout>
      </c:layout>
      <c:pieChart>
        <c:varyColors val="1"/>
        <c:ser>
          <c:idx val="0"/>
          <c:order val="0"/>
          <c:dPt>
            <c:idx val="0"/>
            <c:bubble3D val="0"/>
            <c:spPr>
              <a:solidFill>
                <a:srgbClr val="4F81BD"/>
              </a:solidFill>
              <a:ln w="19050">
                <a:solidFill>
                  <a:schemeClr val="lt1"/>
                </a:solidFill>
              </a:ln>
              <a:effectLst/>
            </c:spPr>
            <c:extLst>
              <c:ext xmlns:c16="http://schemas.microsoft.com/office/drawing/2014/chart" uri="{C3380CC4-5D6E-409C-BE32-E72D297353CC}">
                <c16:uniqueId val="{00000001-A7D8-4E9C-875B-83F4B8E1B0F6}"/>
              </c:ext>
            </c:extLst>
          </c:dPt>
          <c:dPt>
            <c:idx val="1"/>
            <c:bubble3D val="0"/>
            <c:spPr>
              <a:solidFill>
                <a:srgbClr val="C0504D"/>
              </a:solidFill>
              <a:ln w="19050">
                <a:solidFill>
                  <a:schemeClr val="lt1"/>
                </a:solidFill>
              </a:ln>
              <a:effectLst/>
            </c:spPr>
            <c:extLst>
              <c:ext xmlns:c16="http://schemas.microsoft.com/office/drawing/2014/chart" uri="{C3380CC4-5D6E-409C-BE32-E72D297353CC}">
                <c16:uniqueId val="{00000003-A7D8-4E9C-875B-83F4B8E1B0F6}"/>
              </c:ext>
            </c:extLst>
          </c:dPt>
          <c:dPt>
            <c:idx val="2"/>
            <c:bubble3D val="0"/>
            <c:spPr>
              <a:solidFill>
                <a:srgbClr val="9BBB59"/>
              </a:solidFill>
              <a:ln w="19050">
                <a:solidFill>
                  <a:schemeClr val="lt1"/>
                </a:solidFill>
              </a:ln>
              <a:effectLst/>
            </c:spPr>
            <c:extLst>
              <c:ext xmlns:c16="http://schemas.microsoft.com/office/drawing/2014/chart" uri="{C3380CC4-5D6E-409C-BE32-E72D297353CC}">
                <c16:uniqueId val="{00000005-A7D8-4E9C-875B-83F4B8E1B0F6}"/>
              </c:ext>
            </c:extLst>
          </c:dPt>
          <c:dPt>
            <c:idx val="3"/>
            <c:bubble3D val="0"/>
            <c:spPr>
              <a:solidFill>
                <a:srgbClr val="8064A2"/>
              </a:solidFill>
              <a:ln w="19050">
                <a:solidFill>
                  <a:schemeClr val="lt1"/>
                </a:solidFill>
              </a:ln>
              <a:effectLst/>
            </c:spPr>
            <c:extLst>
              <c:ext xmlns:c16="http://schemas.microsoft.com/office/drawing/2014/chart" uri="{C3380CC4-5D6E-409C-BE32-E72D297353CC}">
                <c16:uniqueId val="{00000007-A7D8-4E9C-875B-83F4B8E1B0F6}"/>
              </c:ext>
            </c:extLst>
          </c:dPt>
          <c:dPt>
            <c:idx val="4"/>
            <c:bubble3D val="0"/>
            <c:spPr>
              <a:solidFill>
                <a:srgbClr val="4BACC6"/>
              </a:solidFill>
              <a:ln w="19050">
                <a:solidFill>
                  <a:schemeClr val="lt1"/>
                </a:solidFill>
              </a:ln>
              <a:effectLst/>
            </c:spPr>
            <c:extLst>
              <c:ext xmlns:c16="http://schemas.microsoft.com/office/drawing/2014/chart" uri="{C3380CC4-5D6E-409C-BE32-E72D297353CC}">
                <c16:uniqueId val="{00000009-A7D8-4E9C-875B-83F4B8E1B0F6}"/>
              </c:ext>
            </c:extLst>
          </c:dPt>
          <c:dLbls>
            <c:dLbl>
              <c:idx val="0"/>
              <c:layout>
                <c:manualLayout>
                  <c:x val="-0.22030500647060317"/>
                  <c:y val="0.20685509114660697"/>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r>
                      <a:rPr kumimoji="0" lang="en-US" sz="1600" b="0" i="0" u="none" strike="noStrike" kern="0" cap="none" spc="0" normalizeH="0" baseline="0" noProof="0" dirty="0">
                        <a:ln>
                          <a:noFill/>
                        </a:ln>
                        <a:solidFill>
                          <a:schemeClr val="bg1"/>
                        </a:solidFill>
                        <a:effectLst/>
                        <a:uLnTx/>
                        <a:uFillTx/>
                        <a:latin typeface=""/>
                        <a:sym typeface="Mark OT Light"/>
                      </a:rPr>
                      <a:t>Research</a:t>
                    </a:r>
                    <a:endParaRPr lang="en-US" sz="1600" dirty="0">
                      <a:solidFill>
                        <a:schemeClr val="bg1"/>
                      </a:solidFill>
                    </a:endParaRPr>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A7D8-4E9C-875B-83F4B8E1B0F6}"/>
                </c:ext>
              </c:extLst>
            </c:dLbl>
            <c:dLbl>
              <c:idx val="1"/>
              <c:layout>
                <c:manualLayout>
                  <c:x val="-0.18405772207441876"/>
                  <c:y val="-7.429251477488695E-2"/>
                </c:manualLayout>
              </c:layout>
              <c:tx>
                <c:rich>
                  <a:bodyPr/>
                  <a:lstStyle/>
                  <a:p>
                    <a:r>
                      <a:rPr kumimoji="0" lang="en-US" sz="1600" b="0" i="0" u="none" strike="noStrike" kern="0" cap="none" spc="0" normalizeH="0" baseline="0" noProof="0" dirty="0">
                        <a:ln>
                          <a:noFill/>
                        </a:ln>
                        <a:solidFill>
                          <a:schemeClr val="bg1"/>
                        </a:solidFill>
                        <a:effectLst/>
                        <a:uLnTx/>
                        <a:uFillTx/>
                        <a:latin typeface=""/>
                        <a:sym typeface="Mark OT Light"/>
                      </a:rPr>
                      <a:t>Postdoc</a:t>
                    </a:r>
                    <a:endParaRPr lang="en-US" sz="1600" dirty="0">
                      <a:solidFill>
                        <a:schemeClr val="bg1"/>
                      </a:solidFill>
                    </a:endParaRP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A7D8-4E9C-875B-83F4B8E1B0F6}"/>
                </c:ext>
              </c:extLst>
            </c:dLbl>
            <c:dLbl>
              <c:idx val="2"/>
              <c:layout>
                <c:manualLayout>
                  <c:x val="-0.12856297956148244"/>
                  <c:y val="-0.12205718611061596"/>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r>
                      <a:rPr kumimoji="0" lang="en-US" sz="1600" b="0" i="0" u="none" strike="noStrike" kern="0" cap="none" spc="0" normalizeH="0" baseline="0" noProof="0" dirty="0">
                        <a:ln>
                          <a:noFill/>
                        </a:ln>
                        <a:solidFill>
                          <a:schemeClr val="bg1"/>
                        </a:solidFill>
                        <a:effectLst/>
                        <a:uLnTx/>
                        <a:uFillTx/>
                        <a:latin typeface=""/>
                        <a:sym typeface="Mark OT Light"/>
                      </a:rPr>
                      <a:t>Seminar</a:t>
                    </a:r>
                    <a:endParaRPr lang="en-US" sz="1600" dirty="0">
                      <a:solidFill>
                        <a:schemeClr val="bg1"/>
                      </a:solidFill>
                    </a:endParaRPr>
                  </a:p>
                </c:rich>
              </c:tx>
              <c:spPr>
                <a:noFill/>
                <a:ln>
                  <a:noFill/>
                </a:ln>
                <a:effectLst/>
              </c:sp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5-A7D8-4E9C-875B-83F4B8E1B0F6}"/>
                </c:ext>
              </c:extLst>
            </c:dLbl>
            <c:dLbl>
              <c:idx val="3"/>
              <c:layout>
                <c:manualLayout>
                  <c:x val="8.2322077932217699E-2"/>
                  <c:y val="-0.12795530031577751"/>
                </c:manualLayout>
              </c:layout>
              <c:tx>
                <c:rich>
                  <a:bodyPr/>
                  <a:lstStyle/>
                  <a:p>
                    <a:r>
                      <a:rPr kumimoji="0" lang="en-US" sz="1600" b="0" i="0" u="none" strike="noStrike" kern="0" cap="none" spc="0" normalizeH="0" baseline="0" noProof="0" dirty="0">
                        <a:ln>
                          <a:noFill/>
                        </a:ln>
                        <a:solidFill>
                          <a:schemeClr val="bg1"/>
                        </a:solidFill>
                        <a:effectLst/>
                        <a:uLnTx/>
                        <a:uFillTx/>
                        <a:latin typeface=""/>
                        <a:sym typeface="Mark OT Light"/>
                      </a:rPr>
                      <a:t>Teaching</a:t>
                    </a:r>
                    <a:endParaRPr lang="en-US" sz="1600" dirty="0">
                      <a:solidFill>
                        <a:schemeClr val="bg1"/>
                      </a:solidFill>
                    </a:endParaRPr>
                  </a:p>
                </c:rich>
              </c:tx>
              <c:dLblPos val="bestFit"/>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A7D8-4E9C-875B-83F4B8E1B0F6}"/>
                </c:ext>
              </c:extLst>
            </c:dLbl>
            <c:dLbl>
              <c:idx val="4"/>
              <c:layout>
                <c:manualLayout>
                  <c:x val="0.16818961697542734"/>
                  <c:y val="8.6471301455917263E-2"/>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bg1"/>
                        </a:solidFill>
                        <a:latin typeface="+mn-lt"/>
                        <a:ea typeface="+mn-ea"/>
                        <a:cs typeface="+mn-cs"/>
                      </a:defRPr>
                    </a:pPr>
                    <a:r>
                      <a:rPr kumimoji="0" lang="en-US" sz="1600" b="0" i="0" u="none" strike="noStrike" kern="0" cap="none" spc="0" normalizeH="0" baseline="0" noProof="0" dirty="0">
                        <a:ln>
                          <a:noFill/>
                        </a:ln>
                        <a:solidFill>
                          <a:schemeClr val="bg1"/>
                        </a:solidFill>
                        <a:effectLst/>
                        <a:uLnTx/>
                        <a:uFillTx/>
                        <a:latin typeface=""/>
                        <a:sym typeface="Mark OT Light"/>
                      </a:rPr>
                      <a:t>Teaching/</a:t>
                    </a:r>
                  </a:p>
                  <a:p>
                    <a:pPr>
                      <a:defRPr sz="1600" b="0" i="0" u="none" strike="noStrike" kern="1200" baseline="0">
                        <a:solidFill>
                          <a:schemeClr val="bg1"/>
                        </a:solidFill>
                        <a:latin typeface="+mn-lt"/>
                        <a:ea typeface="+mn-ea"/>
                        <a:cs typeface="+mn-cs"/>
                      </a:defRPr>
                    </a:pPr>
                    <a:r>
                      <a:rPr kumimoji="0" lang="en-US" sz="1600" b="0" i="0" u="none" strike="noStrike" kern="0" cap="none" spc="0" normalizeH="0" baseline="0" noProof="0" dirty="0">
                        <a:ln>
                          <a:noFill/>
                        </a:ln>
                        <a:solidFill>
                          <a:schemeClr val="bg1"/>
                        </a:solidFill>
                        <a:effectLst/>
                        <a:uLnTx/>
                        <a:uFillTx/>
                        <a:latin typeface=""/>
                        <a:sym typeface="Mark OT Light"/>
                      </a:rPr>
                      <a:t>Research</a:t>
                    </a:r>
                    <a:endParaRPr lang="en-US" sz="1600" dirty="0">
                      <a:solidFill>
                        <a:schemeClr val="bg1"/>
                      </a:solidFill>
                    </a:endParaRPr>
                  </a:p>
                </c:rich>
              </c:tx>
              <c:spPr>
                <a:noFill/>
                <a:ln>
                  <a:noFill/>
                </a:ln>
                <a:effectLst/>
              </c:spPr>
              <c:dLblPos val="bestFit"/>
              <c:showLegendKey val="0"/>
              <c:showVal val="1"/>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9-A7D8-4E9C-875B-83F4B8E1B0F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val>
            <c:numRef>
              <c:f>Sheet1!$B$1:$B$5</c:f>
              <c:numCache>
                <c:formatCode>General</c:formatCode>
                <c:ptCount val="5"/>
                <c:pt idx="0">
                  <c:v>229</c:v>
                </c:pt>
                <c:pt idx="1">
                  <c:v>68</c:v>
                </c:pt>
                <c:pt idx="2">
                  <c:v>75</c:v>
                </c:pt>
                <c:pt idx="3">
                  <c:v>145</c:v>
                </c:pt>
                <c:pt idx="4">
                  <c:v>320</c:v>
                </c:pt>
              </c:numCache>
            </c:numRef>
          </c:val>
          <c:extLst>
            <c:ext xmlns:c16="http://schemas.microsoft.com/office/drawing/2014/chart" uri="{C3380CC4-5D6E-409C-BE32-E72D297353CC}">
              <c16:uniqueId val="{0000000A-A7D8-4E9C-875B-83F4B8E1B0F6}"/>
            </c:ext>
          </c:extLst>
        </c:ser>
        <c:dLbls>
          <c:showLegendKey val="0"/>
          <c:showVal val="0"/>
          <c:showCatName val="0"/>
          <c:showSerName val="0"/>
          <c:showPercent val="1"/>
          <c:showBubbleSize val="0"/>
          <c:showLeaderLines val="0"/>
        </c:dLbls>
        <c:firstSliceAng val="0"/>
      </c:pieChart>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423BF8-DF2F-417D-99FF-568B9EA49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73DE8D8-93F2-477D-B3DF-247C8A2140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8960BF-3611-4905-AC6A-C7CDB9E317BE}" type="datetimeFigureOut">
              <a:rPr lang="en-US" smtClean="0"/>
              <a:t>2/11/2021</a:t>
            </a:fld>
            <a:endParaRPr lang="en-US"/>
          </a:p>
        </p:txBody>
      </p:sp>
      <p:sp>
        <p:nvSpPr>
          <p:cNvPr id="4" name="Footer Placeholder 3">
            <a:extLst>
              <a:ext uri="{FF2B5EF4-FFF2-40B4-BE49-F238E27FC236}">
                <a16:creationId xmlns:a16="http://schemas.microsoft.com/office/drawing/2014/main" id="{E0D91461-FA0F-4C33-BA2B-39A2BA44A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E7C263-C504-45B8-9945-1AAF2348C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2E55EF-67A0-4554-9F08-78B76CA77D9A}" type="slidenum">
              <a:rPr lang="en-US" smtClean="0"/>
              <a:t>‹#›</a:t>
            </a:fld>
            <a:endParaRPr lang="en-US"/>
          </a:p>
        </p:txBody>
      </p:sp>
    </p:spTree>
    <p:extLst>
      <p:ext uri="{BB962C8B-B14F-4D97-AF65-F5344CB8AC3E}">
        <p14:creationId xmlns:p14="http://schemas.microsoft.com/office/powerpoint/2010/main" val="1699558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E940F-5DD9-41B6-AE3D-9B31B7C4A5F0}"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DBFC0-96C0-43E6-A899-3FDA858CBC7D}" type="slidenum">
              <a:rPr lang="en-US" smtClean="0"/>
              <a:t>‹#›</a:t>
            </a:fld>
            <a:endParaRPr lang="en-US"/>
          </a:p>
        </p:txBody>
      </p:sp>
    </p:spTree>
    <p:extLst>
      <p:ext uri="{BB962C8B-B14F-4D97-AF65-F5344CB8AC3E}">
        <p14:creationId xmlns:p14="http://schemas.microsoft.com/office/powerpoint/2010/main" val="1985952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ies.org/program/outreach-lecturing-fund"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cies.org/fulbright-scholars?field_scholar_type_tid%5b0%5d=2&amp;field_first_name_value&amp;field_last_name_value&amp;field_field_of_study_term_tid=All&amp;field_academic_year_tid%5b0%5d=5186&amp;title&amp;field_project_title_value&amp;title_1&amp;field_grant_dates_value%5bvalue%5d%5bdate%5d=&amp;field_grant_dates_value2%5bvalue%5d%5bdate%5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Introduce yourself, your affiliation, etc.</a:t>
            </a:r>
          </a:p>
        </p:txBody>
      </p:sp>
    </p:spTree>
    <p:extLst>
      <p:ext uri="{BB962C8B-B14F-4D97-AF65-F5344CB8AC3E}">
        <p14:creationId xmlns:p14="http://schemas.microsoft.com/office/powerpoint/2010/main" val="3286168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solidFill>
                  <a:schemeClr val="tx1"/>
                </a:solidFill>
              </a:rPr>
              <a:t>I say there's a Fulbright for everyone somewhere in the world, but not a Fulbright for everyone, everywhere in the world.  You have to find a good fit for what you want to do and a country/award who understands its value.</a:t>
            </a:r>
          </a:p>
          <a:p>
            <a:endParaRPr lang="en-US" dirty="0">
              <a:solidFill>
                <a:schemeClr val="tx1"/>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chemeClr val="tx1"/>
                </a:solidFill>
              </a:rPr>
              <a:t>ABD – mention U.S. Student Program</a:t>
            </a:r>
          </a:p>
          <a:p>
            <a:pPr marL="0" marR="0" lvl="0" indent="0" defTabSz="1828800" eaLnBrk="1" fontAlgn="auto" latinLnBrk="0" hangingPunct="1">
              <a:lnSpc>
                <a:spcPct val="100000"/>
              </a:lnSpc>
              <a:spcBef>
                <a:spcPts val="0"/>
              </a:spcBef>
              <a:spcAft>
                <a:spcPts val="0"/>
              </a:spcAft>
              <a:buClrTx/>
              <a:buSzTx/>
              <a:buFontTx/>
              <a:buNone/>
              <a:tabLst/>
              <a:defRPr/>
            </a:pPr>
            <a:br>
              <a:rPr lang="en-US" dirty="0">
                <a:solidFill>
                  <a:schemeClr val="tx1"/>
                </a:solidFill>
              </a:rPr>
            </a:br>
            <a:r>
              <a:rPr lang="en-US" dirty="0">
                <a:solidFill>
                  <a:srgbClr val="0065A2"/>
                </a:solidFill>
                <a:latin typeface=""/>
              </a:rPr>
              <a:t>Career level – early career, mid-career, senior level, administrator, professional, artist, Emeriti, Adjunct, and independent scholar</a:t>
            </a:r>
          </a:p>
          <a:p>
            <a:endParaRPr lang="en-US" dirty="0">
              <a:solidFill>
                <a:schemeClr val="tx1"/>
              </a:solidFill>
            </a:endParaRPr>
          </a:p>
        </p:txBody>
      </p:sp>
    </p:spTree>
    <p:extLst>
      <p:ext uri="{BB962C8B-B14F-4D97-AF65-F5344CB8AC3E}">
        <p14:creationId xmlns:p14="http://schemas.microsoft.com/office/powerpoint/2010/main" val="240314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b="1" dirty="0">
                <a:solidFill>
                  <a:schemeClr val="tx1"/>
                </a:solidFill>
              </a:rPr>
              <a:t>We do not want you to discuss specific details about awards because every single award is different.</a:t>
            </a:r>
            <a:r>
              <a:rPr lang="en-US" sz="1300" dirty="0">
                <a:solidFill>
                  <a:schemeClr val="tx1"/>
                </a:solidFill>
              </a:rPr>
              <a:t>  However, we would like for you to overview </a:t>
            </a:r>
            <a:r>
              <a:rPr lang="en-US" sz="1300" u="sng" dirty="0">
                <a:solidFill>
                  <a:schemeClr val="tx1"/>
                </a:solidFill>
              </a:rPr>
              <a:t>the kind of information </a:t>
            </a:r>
            <a:r>
              <a:rPr lang="en-US" sz="1300" dirty="0">
                <a:solidFill>
                  <a:schemeClr val="tx1"/>
                </a:solidFill>
              </a:rPr>
              <a:t>they will find in each award description.</a:t>
            </a:r>
          </a:p>
          <a:p>
            <a:endParaRPr lang="en-US" sz="1300" dirty="0">
              <a:solidFill>
                <a:schemeClr val="tx1"/>
              </a:solidFill>
            </a:endParaRPr>
          </a:p>
          <a:p>
            <a:r>
              <a:rPr lang="en-US" sz="1300" dirty="0">
                <a:solidFill>
                  <a:schemeClr val="tx1"/>
                </a:solidFill>
              </a:rPr>
              <a:t>EVERY AWARD contains 4 parts: </a:t>
            </a:r>
          </a:p>
          <a:p>
            <a:pPr marL="679586" indent="-679586">
              <a:buFont typeface="Arial" panose="020B0604020202020204" pitchFamily="34" charset="0"/>
              <a:buChar char="•"/>
            </a:pPr>
            <a:r>
              <a:rPr lang="en-US" sz="1300" dirty="0">
                <a:solidFill>
                  <a:schemeClr val="tx1"/>
                </a:solidFill>
              </a:rPr>
              <a:t>award details</a:t>
            </a:r>
          </a:p>
          <a:p>
            <a:pPr marL="679586" indent="-679586">
              <a:buFont typeface="Arial" panose="020B0604020202020204" pitchFamily="34" charset="0"/>
              <a:buChar char="•"/>
            </a:pPr>
            <a:r>
              <a:rPr lang="en-US" sz="1300" dirty="0">
                <a:solidFill>
                  <a:schemeClr val="tx1"/>
                </a:solidFill>
              </a:rPr>
              <a:t>award requirements</a:t>
            </a:r>
          </a:p>
          <a:p>
            <a:pPr marL="679586" indent="-679586">
              <a:buFont typeface="Arial" panose="020B0604020202020204" pitchFamily="34" charset="0"/>
              <a:buChar char="•"/>
            </a:pPr>
            <a:r>
              <a:rPr lang="en-US" sz="1300" dirty="0">
                <a:solidFill>
                  <a:schemeClr val="tx1"/>
                </a:solidFill>
              </a:rPr>
              <a:t>award benefits</a:t>
            </a:r>
          </a:p>
          <a:p>
            <a:pPr marL="679586" indent="-679586">
              <a:buFont typeface="Arial" panose="020B0604020202020204" pitchFamily="34" charset="0"/>
              <a:buChar char="•"/>
            </a:pPr>
            <a:r>
              <a:rPr lang="en-US" sz="1300" dirty="0">
                <a:solidFill>
                  <a:schemeClr val="tx1"/>
                </a:solidFill>
              </a:rPr>
              <a:t>country/area overview</a:t>
            </a:r>
          </a:p>
          <a:p>
            <a:pPr marL="679586" indent="-679586">
              <a:buFont typeface="Arial" panose="020B0604020202020204" pitchFamily="34" charset="0"/>
              <a:buChar char="•"/>
            </a:pPr>
            <a:endParaRPr lang="en-US" sz="1300" dirty="0">
              <a:solidFill>
                <a:schemeClr val="tx1"/>
              </a:solidFill>
            </a:endParaRPr>
          </a:p>
          <a:p>
            <a:r>
              <a:rPr lang="en-US" sz="1300" dirty="0">
                <a:solidFill>
                  <a:schemeClr val="tx1"/>
                </a:solidFill>
              </a:rPr>
              <a:t>Potential applicants should carefully read the information on </a:t>
            </a:r>
            <a:r>
              <a:rPr lang="en-US" sz="1300" b="1" dirty="0">
                <a:solidFill>
                  <a:schemeClr val="tx1"/>
                </a:solidFill>
              </a:rPr>
              <a:t>EVERY</a:t>
            </a:r>
            <a:r>
              <a:rPr lang="en-US" sz="1300" dirty="0">
                <a:solidFill>
                  <a:schemeClr val="tx1"/>
                </a:solidFill>
              </a:rPr>
              <a:t> tab to understand the award completely.</a:t>
            </a:r>
          </a:p>
          <a:p>
            <a:endParaRPr lang="en-US" sz="1300" dirty="0">
              <a:solidFill>
                <a:schemeClr val="tx1"/>
              </a:solidFill>
            </a:endParaRPr>
          </a:p>
          <a:p>
            <a:pPr defTabSz="1932941">
              <a:defRPr/>
            </a:pPr>
            <a:r>
              <a:rPr lang="en-US" sz="1300" dirty="0">
                <a:solidFill>
                  <a:schemeClr val="tx1"/>
                </a:solidFill>
              </a:rPr>
              <a:t>Please encourage them to pay specific attention to the “Award Requirements” tab.  This provides very important information about eligibility (e.g., language proficiency requirements and career status) and whether a letter of invitation is required or not.  Again, </a:t>
            </a:r>
            <a:r>
              <a:rPr lang="en-US" sz="1300" b="1" dirty="0">
                <a:solidFill>
                  <a:schemeClr val="tx1"/>
                </a:solidFill>
              </a:rPr>
              <a:t>I would encourage you to not answer specific questions about any award requirements </a:t>
            </a:r>
            <a:r>
              <a:rPr lang="en-US" sz="1300" dirty="0">
                <a:solidFill>
                  <a:schemeClr val="tx1"/>
                </a:solidFill>
              </a:rPr>
              <a:t>because they differ in many awards.  However, remind the audience to consult the “Award Requirements” tab and reach out to the Fulbright office if they have any questions or need clarification.</a:t>
            </a:r>
          </a:p>
        </p:txBody>
      </p:sp>
    </p:spTree>
    <p:extLst>
      <p:ext uri="{BB962C8B-B14F-4D97-AF65-F5344CB8AC3E}">
        <p14:creationId xmlns:p14="http://schemas.microsoft.com/office/powerpoint/2010/main" val="616478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Each component is a piece of a puzzle – applicants should maximize the effectiveness of each component in telling the story and making the case for their project.</a:t>
            </a:r>
            <a:endParaRPr lang="en-US" dirty="0"/>
          </a:p>
          <a:p>
            <a:pPr defTabSz="3624459">
              <a:defRPr/>
            </a:pPr>
            <a:endParaRPr lang="en-US" sz="1900" dirty="0">
              <a:solidFill>
                <a:schemeClr val="tx1"/>
              </a:solidFill>
            </a:endParaRPr>
          </a:p>
          <a:p>
            <a:pPr defTabSz="3624459">
              <a:defRPr/>
            </a:pPr>
            <a:r>
              <a:rPr lang="en-US" dirty="0"/>
              <a:t>Sign up for periodic updates in </a:t>
            </a:r>
            <a:r>
              <a:rPr lang="en-US" dirty="0" err="1"/>
              <a:t>MyFulbright</a:t>
            </a:r>
            <a:r>
              <a:rPr lang="en-US" dirty="0"/>
              <a:t> and to start your application</a:t>
            </a:r>
            <a:r>
              <a:rPr lang="en-US" dirty="0">
                <a:solidFill>
                  <a:schemeClr val="tx1"/>
                </a:solidFill>
              </a:rPr>
              <a:t>, we don't need that much information at the start, so plug in early, the earlier you start, the sooner you get staff support.</a:t>
            </a:r>
            <a:r>
              <a:rPr lang="en-US" sz="1900" dirty="0">
                <a:solidFill>
                  <a:schemeClr val="tx1"/>
                </a:solidFill>
              </a:rPr>
              <a:t> </a:t>
            </a:r>
            <a:endParaRPr lang="en-US" dirty="0"/>
          </a:p>
          <a:p>
            <a:pPr defTabSz="3624459">
              <a:defRPr/>
            </a:pPr>
            <a:endParaRPr lang="en-US" sz="1900" dirty="0">
              <a:solidFill>
                <a:schemeClr val="tx1"/>
              </a:solidFill>
            </a:endParaRPr>
          </a:p>
          <a:p>
            <a:pPr defTabSz="3624459">
              <a:defRPr/>
            </a:pPr>
            <a:r>
              <a:rPr lang="en-US" sz="1900" dirty="0">
                <a:solidFill>
                  <a:schemeClr val="tx1"/>
                </a:solidFill>
              </a:rPr>
              <a:t>For this slide, it is important to stress that the Fulbright program is an international exchange program.  The advancement of our mission of fostering mutual understanding between nations, advancing knowledge across communities, and improving lives around the world is the heart of Fulbright.  This must come through in the project statement.</a:t>
            </a:r>
            <a:endParaRPr lang="en-US" dirty="0"/>
          </a:p>
        </p:txBody>
      </p:sp>
    </p:spTree>
    <p:extLst>
      <p:ext uri="{BB962C8B-B14F-4D97-AF65-F5344CB8AC3E}">
        <p14:creationId xmlns:p14="http://schemas.microsoft.com/office/powerpoint/2010/main" val="262749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Drive home that February we open September we close, Sept 2021 is for fall 2022.  Sept 2022 is for fall 2023....</a:t>
            </a:r>
          </a:p>
          <a:p>
            <a:pPr defTabSz="3624459">
              <a:defRPr/>
            </a:pPr>
            <a:endParaRPr lang="en-US" sz="1900" dirty="0">
              <a:solidFill>
                <a:schemeClr val="tx1"/>
              </a:solidFill>
            </a:endParaRPr>
          </a:p>
          <a:p>
            <a:pPr defTabSz="3624459">
              <a:defRPr/>
            </a:pPr>
            <a:r>
              <a:rPr lang="en-US" sz="1900" dirty="0">
                <a:solidFill>
                  <a:schemeClr val="tx1"/>
                </a:solidFill>
              </a:rPr>
              <a:t>This is the general timeline for awards. Make sure the applicants understand that they need to apply 1 academic year before their hope to go abroad.</a:t>
            </a:r>
            <a:endParaRPr lang="en-US" dirty="0"/>
          </a:p>
        </p:txBody>
      </p:sp>
    </p:spTree>
    <p:extLst>
      <p:ext uri="{BB962C8B-B14F-4D97-AF65-F5344CB8AC3E}">
        <p14:creationId xmlns:p14="http://schemas.microsoft.com/office/powerpoint/2010/main" val="87462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62427" indent="-362427" defTabSz="1932941">
              <a:buFont typeface="Arial" panose="020B0604020202020204" pitchFamily="34" charset="0"/>
              <a:buChar char="•"/>
            </a:pPr>
            <a:r>
              <a:rPr lang="en-US" sz="1900" dirty="0">
                <a:solidFill>
                  <a:schemeClr val="tx1"/>
                </a:solidFill>
              </a:rPr>
              <a:t>Open to international education professionals and higher education administrators</a:t>
            </a:r>
          </a:p>
          <a:p>
            <a:pPr marL="362427" indent="-362427" defTabSz="1932941">
              <a:buFont typeface="Arial" panose="020B0604020202020204" pitchFamily="34" charset="0"/>
              <a:buChar char="•"/>
            </a:pPr>
            <a:r>
              <a:rPr lang="en-US" sz="1900" dirty="0">
                <a:solidFill>
                  <a:schemeClr val="tx1"/>
                </a:solidFill>
              </a:rPr>
              <a:t>Seminars approximately 2 weeks</a:t>
            </a:r>
          </a:p>
          <a:p>
            <a:pPr marL="362427" indent="-362427" defTabSz="1932941">
              <a:buFont typeface="Arial" panose="020B0604020202020204" pitchFamily="34" charset="0"/>
              <a:buChar char="•"/>
            </a:pPr>
            <a:r>
              <a:rPr lang="en-US" sz="1900" dirty="0">
                <a:solidFill>
                  <a:schemeClr val="tx1"/>
                </a:solidFill>
              </a:rPr>
              <a:t>Provide opportunity to learn about another country’s higher education system</a:t>
            </a:r>
          </a:p>
          <a:p>
            <a:pPr marL="362427" indent="-362427" defTabSz="1932941">
              <a:buFont typeface="Arial" panose="020B0604020202020204" pitchFamily="34" charset="0"/>
              <a:buChar char="•"/>
            </a:pPr>
            <a:r>
              <a:rPr lang="en-US" sz="1900" dirty="0">
                <a:solidFill>
                  <a:schemeClr val="tx1"/>
                </a:solidFill>
              </a:rPr>
              <a:t>Allow you to establish a network of U.S. and international colleagues in the field of international education</a:t>
            </a:r>
          </a:p>
          <a:p>
            <a:pPr marL="361950" indent="-361950" defTabSz="1932941">
              <a:buFont typeface="Arial" panose="020B0604020202020204" pitchFamily="34" charset="0"/>
              <a:buChar char="•"/>
            </a:pPr>
            <a:r>
              <a:rPr lang="en-US" sz="1900" dirty="0">
                <a:solidFill>
                  <a:schemeClr val="tx1"/>
                </a:solidFill>
              </a:rPr>
              <a:t>France is looking for SENIOR administrators, Presidents, Provosts, VPs – strategic engagement</a:t>
            </a:r>
          </a:p>
        </p:txBody>
      </p:sp>
    </p:spTree>
    <p:extLst>
      <p:ext uri="{BB962C8B-B14F-4D97-AF65-F5344CB8AC3E}">
        <p14:creationId xmlns:p14="http://schemas.microsoft.com/office/powerpoint/2010/main" val="3956656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solidFill>
                  <a:schemeClr val="tx1"/>
                </a:solidFill>
              </a:rPr>
              <a:t>SIR – The Fulbright Scholar-in-Residence (S-I-R) Program assists U.S. higher education institutions in expanding programs of academic exchange, by supporting non-U.S. scholars through grants for teaching at institutions that might not have a strong international component and/or serve minority audiences. Both the U.S. institution and the scholar grantee benefit from this experience.</a:t>
            </a:r>
          </a:p>
          <a:p>
            <a:endParaRPr lang="en-US" sz="1300" dirty="0">
              <a:solidFill>
                <a:schemeClr val="tx1"/>
              </a:solidFill>
            </a:endParaRPr>
          </a:p>
          <a:p>
            <a:r>
              <a:rPr lang="en-US" sz="1300" dirty="0">
                <a:solidFill>
                  <a:schemeClr val="tx1"/>
                </a:solidFill>
              </a:rPr>
              <a:t>OLF – The Outreach Lecturing Fund (OLF) provides funding for campuses to host </a:t>
            </a:r>
            <a:r>
              <a:rPr lang="en-US" sz="1300" b="1" dirty="0">
                <a:solidFill>
                  <a:schemeClr val="tx1"/>
                </a:solidFill>
                <a:hlinkClick r:id="rId3">
                  <a:extLst>
                    <a:ext uri="{A12FA001-AC4F-418D-AE19-62706E023703}">
                      <ahyp:hlinkClr xmlns:ahyp="http://schemas.microsoft.com/office/drawing/2018/hyperlinkcolor" val="tx"/>
                    </a:ext>
                  </a:extLst>
                </a:hlinkClick>
              </a:rPr>
              <a:t>Fulbright Visiting Scholars</a:t>
            </a:r>
            <a:r>
              <a:rPr lang="en-US" sz="1300" dirty="0">
                <a:solidFill>
                  <a:schemeClr val="tx1"/>
                </a:solidFill>
              </a:rPr>
              <a:t>, already in the United States, for short-term speaking engagements. To see a list of current Visiting Scholars in the U.S. please visit our </a:t>
            </a:r>
            <a:r>
              <a:rPr lang="en-US" sz="1300" b="1" dirty="0">
                <a:solidFill>
                  <a:schemeClr val="tx1"/>
                </a:solidFill>
                <a:hlinkClick r:id="rId4">
                  <a:extLst>
                    <a:ext uri="{A12FA001-AC4F-418D-AE19-62706E023703}">
                      <ahyp:hlinkClr xmlns:ahyp="http://schemas.microsoft.com/office/drawing/2018/hyperlinkcolor" val="tx"/>
                    </a:ext>
                  </a:extLst>
                </a:hlinkClick>
              </a:rPr>
              <a:t>Scholar Directory</a:t>
            </a:r>
            <a:r>
              <a:rPr lang="en-US" sz="1300" dirty="0">
                <a:solidFill>
                  <a:schemeClr val="tx1"/>
                </a:solidFill>
              </a:rPr>
              <a:t>.</a:t>
            </a:r>
            <a:r>
              <a:rPr lang="en-US" sz="1300" b="1" dirty="0">
                <a:solidFill>
                  <a:schemeClr val="tx1"/>
                </a:solidFill>
              </a:rPr>
              <a:t> </a:t>
            </a:r>
            <a:r>
              <a:rPr lang="en-US" sz="1300" dirty="0">
                <a:solidFill>
                  <a:schemeClr val="tx1"/>
                </a:solidFill>
              </a:rPr>
              <a:t>The OLF travel award is designed to enrich both institutions and Visiting Scholars through lectures that will promote academic disciplines and cultural understanding. </a:t>
            </a:r>
          </a:p>
          <a:p>
            <a:endParaRPr lang="en-US" sz="1300" dirty="0">
              <a:solidFill>
                <a:schemeClr val="tx1"/>
              </a:solidFill>
            </a:endParaRPr>
          </a:p>
          <a:p>
            <a:pPr defTabSz="3624459">
              <a:defRPr/>
            </a:pPr>
            <a:r>
              <a:rPr lang="en-US" sz="1300" kern="1200" dirty="0">
                <a:solidFill>
                  <a:schemeClr val="tx1"/>
                </a:solidFill>
              </a:rPr>
              <a:t>FLTA - The Fulbright Foreign Language Teaching Assistant (FLTA) Program supports language assistantships at universities and colleges throughout the U.S., providing institutions with an opportunity to enhance their language programming and expose students to native speakers who bring an energetic, up-to-date cultural component to the foreign language classroom as well as student life at a campus in general.</a:t>
            </a:r>
            <a:endParaRPr lang="en-US" sz="1300" dirty="0">
              <a:solidFill>
                <a:schemeClr val="tx1"/>
              </a:solidFill>
            </a:endParaRPr>
          </a:p>
        </p:txBody>
      </p:sp>
    </p:spTree>
    <p:extLst>
      <p:ext uri="{BB962C8B-B14F-4D97-AF65-F5344CB8AC3E}">
        <p14:creationId xmlns:p14="http://schemas.microsoft.com/office/powerpoint/2010/main" val="1261742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62427" indent="-362427" defTabSz="1932941">
              <a:buFont typeface="Arial" panose="020B0604020202020204" pitchFamily="34" charset="0"/>
              <a:buChar char="•"/>
            </a:pPr>
            <a:r>
              <a:rPr lang="en-US" sz="1900" dirty="0">
                <a:solidFill>
                  <a:schemeClr val="tx1"/>
                </a:solidFill>
              </a:rPr>
              <a:t>Open to international education professionals and higher education administrators</a:t>
            </a:r>
          </a:p>
          <a:p>
            <a:pPr marL="362427" indent="-362427" defTabSz="1932941">
              <a:buFont typeface="Arial" panose="020B0604020202020204" pitchFamily="34" charset="0"/>
              <a:buChar char="•"/>
            </a:pPr>
            <a:r>
              <a:rPr lang="en-US" sz="1900" dirty="0">
                <a:solidFill>
                  <a:schemeClr val="tx1"/>
                </a:solidFill>
              </a:rPr>
              <a:t>Seminars approximately 2 weeks</a:t>
            </a:r>
          </a:p>
          <a:p>
            <a:pPr marL="362427" indent="-362427" defTabSz="1932941">
              <a:buFont typeface="Arial" panose="020B0604020202020204" pitchFamily="34" charset="0"/>
              <a:buChar char="•"/>
            </a:pPr>
            <a:r>
              <a:rPr lang="en-US" sz="1900" dirty="0">
                <a:solidFill>
                  <a:schemeClr val="tx1"/>
                </a:solidFill>
              </a:rPr>
              <a:t>Provide opportunity to learn about another country’s higher education system</a:t>
            </a:r>
          </a:p>
          <a:p>
            <a:pPr marL="362427" indent="-362427" defTabSz="1932941">
              <a:buFont typeface="Arial" panose="020B0604020202020204" pitchFamily="34" charset="0"/>
              <a:buChar char="•"/>
            </a:pPr>
            <a:r>
              <a:rPr lang="en-US" sz="1900" dirty="0">
                <a:solidFill>
                  <a:schemeClr val="tx1"/>
                </a:solidFill>
              </a:rPr>
              <a:t>Allow you to establish a network of U.S. and international colleagues in the field of international education</a:t>
            </a:r>
          </a:p>
          <a:p>
            <a:pPr marL="361950" indent="-361950" defTabSz="1932941">
              <a:buFont typeface="Arial" panose="020B0604020202020204" pitchFamily="34" charset="0"/>
              <a:buChar char="•"/>
            </a:pPr>
            <a:r>
              <a:rPr lang="en-US" sz="1900" dirty="0">
                <a:solidFill>
                  <a:schemeClr val="tx1"/>
                </a:solidFill>
              </a:rPr>
              <a:t>France is looking for SENIOR administrators, Presidents, Provosts, VPs – strategic engagement</a:t>
            </a:r>
          </a:p>
        </p:txBody>
      </p:sp>
    </p:spTree>
    <p:extLst>
      <p:ext uri="{BB962C8B-B14F-4D97-AF65-F5344CB8AC3E}">
        <p14:creationId xmlns:p14="http://schemas.microsoft.com/office/powerpoint/2010/main" val="120583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2941">
              <a:defRPr/>
            </a:pPr>
            <a:r>
              <a:rPr lang="en-US" sz="1300" dirty="0">
                <a:solidFill>
                  <a:schemeClr val="tx1"/>
                </a:solidFill>
              </a:rPr>
              <a:t>This slide should be a basic overview of the wide variety of “Fulbright” programs, administered by IIE or other DOS partners.  You do not need to be an expert on each of these programs, but I included a sentence or so below about each so you can be informed.  Please encourage the audience to reach out using the appropriate email to ask further questions.</a:t>
            </a:r>
          </a:p>
          <a:p>
            <a:pPr defTabSz="1932941">
              <a:defRPr/>
            </a:pPr>
            <a:endParaRPr lang="en-US" sz="1300" b="1" dirty="0">
              <a:solidFill>
                <a:schemeClr val="tx1"/>
              </a:solidFill>
            </a:endParaRPr>
          </a:p>
          <a:p>
            <a:pPr defTabSz="1932941">
              <a:defRPr/>
            </a:pPr>
            <a:r>
              <a:rPr lang="en-US" sz="1300" b="1" dirty="0">
                <a:solidFill>
                  <a:schemeClr val="tx1"/>
                </a:solidFill>
              </a:rPr>
              <a:t>U.S. Scholars</a:t>
            </a:r>
          </a:p>
          <a:p>
            <a:pPr defTabSz="1932941">
              <a:defRPr/>
            </a:pPr>
            <a:endParaRPr lang="en-US" sz="1300" u="sng" dirty="0">
              <a:solidFill>
                <a:schemeClr val="tx1"/>
              </a:solidFill>
            </a:endParaRPr>
          </a:p>
          <a:p>
            <a:pPr defTabSz="1932941">
              <a:defRPr/>
            </a:pPr>
            <a:r>
              <a:rPr lang="en-US" sz="1300" u="sng" dirty="0">
                <a:solidFill>
                  <a:schemeClr val="tx1"/>
                </a:solidFill>
              </a:rPr>
              <a:t>Arctic Initiative</a:t>
            </a:r>
            <a:r>
              <a:rPr lang="en-US" sz="1300" dirty="0">
                <a:solidFill>
                  <a:schemeClr val="tx1"/>
                </a:solidFill>
              </a:rPr>
              <a:t> – LIVE: Deadline May 11! The Fulbright Arctic Initiative creates a network to stimulate international scientific collaboration on Arctic issues while increasing mutual understanding between people of the United States and the people of other countries.  Using a collaborative model to translate theory into practice, program participants address public-policy research questions relevant to Arctic nations’ shared challenges and opportunities.  Canada open, Norway midyear, DC final.</a:t>
            </a:r>
          </a:p>
          <a:p>
            <a:pPr defTabSz="1932941">
              <a:defRPr/>
            </a:pPr>
            <a:endParaRPr lang="en-US" sz="1300" u="sng" dirty="0">
              <a:solidFill>
                <a:schemeClr val="tx1"/>
              </a:solidFill>
            </a:endParaRPr>
          </a:p>
          <a:p>
            <a:pPr defTabSz="1932941">
              <a:defRPr/>
            </a:pPr>
            <a:r>
              <a:rPr lang="en-US" sz="1300" u="sng" dirty="0">
                <a:solidFill>
                  <a:schemeClr val="tx1"/>
                </a:solidFill>
              </a:rPr>
              <a:t>Fulbright-Hays Group Projects Abroad Program</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Specialist</a:t>
            </a:r>
            <a:r>
              <a:rPr lang="en-US" sz="1300" dirty="0">
                <a:solidFill>
                  <a:schemeClr val="tx1"/>
                </a:solidFill>
              </a:rPr>
              <a:t> - The Fulbright Specialist Program is a unique opportunity for U.S. academics and established professionals to join a roster of candidates who are eligible to engage in two- to six-week, project-based exchanges at host institutions across the globe.  Institutionally driven from overseas, so projects must be approved for funding abroad before matches take place.</a:t>
            </a:r>
          </a:p>
          <a:p>
            <a:pPr defTabSz="1932941">
              <a:defRPr/>
            </a:pPr>
            <a:endParaRPr lang="en-US" sz="1300" u="sng" dirty="0">
              <a:solidFill>
                <a:schemeClr val="tx1"/>
              </a:solidFill>
            </a:endParaRPr>
          </a:p>
          <a:p>
            <a:pPr defTabSz="1932941">
              <a:defRPr/>
            </a:pPr>
            <a:r>
              <a:rPr lang="en-US" sz="1300" b="1" dirty="0">
                <a:solidFill>
                  <a:schemeClr val="tx1"/>
                </a:solidFill>
              </a:rPr>
              <a:t>U.S. Students</a:t>
            </a:r>
          </a:p>
          <a:p>
            <a:pPr defTabSz="1932941">
              <a:defRPr/>
            </a:pPr>
            <a:endParaRPr lang="en-US" sz="1300" dirty="0">
              <a:solidFill>
                <a:schemeClr val="tx1"/>
              </a:solidFill>
            </a:endParaRPr>
          </a:p>
          <a:p>
            <a:pPr>
              <a:defRPr>
                <a:solidFill>
                  <a:srgbClr val="FAFFF8"/>
                </a:solidFill>
                <a:latin typeface="Mark OT Light"/>
                <a:ea typeface="Mark OT Light"/>
                <a:cs typeface="Mark OT Light"/>
                <a:sym typeface="Mark OT Light"/>
              </a:defRPr>
            </a:pPr>
            <a:r>
              <a:rPr lang="en-US" sz="1300" u="sng" dirty="0">
                <a:solidFill>
                  <a:schemeClr val="tx1"/>
                </a:solidFill>
              </a:rPr>
              <a:t>ETA</a:t>
            </a:r>
            <a:r>
              <a:rPr lang="en-US" sz="1300" dirty="0">
                <a:solidFill>
                  <a:schemeClr val="tx1"/>
                </a:solidFill>
              </a:rPr>
              <a:t> - Places grantees in schools overseas to supplement local English language instruction and to provide a native speaker presence in the classrooms</a:t>
            </a:r>
          </a:p>
          <a:p>
            <a:pPr>
              <a:defRPr>
                <a:solidFill>
                  <a:srgbClr val="FAFFF8"/>
                </a:solidFill>
                <a:latin typeface="Mark OT Light"/>
                <a:ea typeface="Mark OT Light"/>
                <a:cs typeface="Mark OT Light"/>
                <a:sym typeface="Mark OT Light"/>
              </a:defRPr>
            </a:pPr>
            <a:endParaRPr lang="en-US" sz="1300" dirty="0">
              <a:solidFill>
                <a:schemeClr val="tx1"/>
              </a:solidFill>
            </a:endParaRPr>
          </a:p>
          <a:p>
            <a:pPr defTabSz="1932941">
              <a:defRPr/>
            </a:pPr>
            <a:r>
              <a:rPr lang="en-US" sz="1300" u="sng" dirty="0">
                <a:solidFill>
                  <a:schemeClr val="tx1"/>
                </a:solidFill>
              </a:rPr>
              <a:t>Fulbright-Hays Doctoral Dissertation Research Abroad Program</a:t>
            </a:r>
            <a:r>
              <a:rPr lang="en-US" sz="1300" dirty="0">
                <a:solidFill>
                  <a:schemeClr val="tx1"/>
                </a:solidFill>
              </a:rPr>
              <a:t> - Funding for individual doctoral students who conduct research in other countries in modern foreign languages and area studies for periods of six to 12 months</a:t>
            </a:r>
          </a:p>
          <a:p>
            <a:endParaRPr lang="en-US" sz="1300" dirty="0">
              <a:solidFill>
                <a:schemeClr val="tx1"/>
              </a:solidFill>
            </a:endParaRPr>
          </a:p>
          <a:p>
            <a:r>
              <a:rPr lang="en-US" sz="1300" u="sng" dirty="0">
                <a:solidFill>
                  <a:schemeClr val="tx1"/>
                </a:solidFill>
              </a:rPr>
              <a:t>Fulbright U.S. Student Program</a:t>
            </a:r>
            <a:r>
              <a:rPr lang="en-US" sz="1300" dirty="0">
                <a:solidFill>
                  <a:schemeClr val="tx1"/>
                </a:solidFill>
              </a:rPr>
              <a:t> - Recent graduates, post-graduate candidates through dissertation level, developing professionals and artists to study and research abroad</a:t>
            </a:r>
          </a:p>
          <a:p>
            <a:endParaRPr lang="en-US" sz="1300" u="sng" dirty="0">
              <a:solidFill>
                <a:schemeClr val="tx1"/>
              </a:solidFill>
            </a:endParaRPr>
          </a:p>
          <a:p>
            <a:r>
              <a:rPr lang="en-US" sz="1300" b="1" dirty="0">
                <a:solidFill>
                  <a:schemeClr val="tx1"/>
                </a:solidFill>
              </a:rPr>
              <a:t>U.S. Teachers</a:t>
            </a:r>
          </a:p>
          <a:p>
            <a:endParaRPr lang="en-US" sz="1300" dirty="0">
              <a:solidFill>
                <a:schemeClr val="tx1"/>
              </a:solidFill>
            </a:endParaRPr>
          </a:p>
          <a:p>
            <a:pPr defTabSz="1932941">
              <a:defRPr/>
            </a:pPr>
            <a:r>
              <a:rPr lang="en-US" sz="1300" u="sng" dirty="0">
                <a:solidFill>
                  <a:schemeClr val="tx1"/>
                </a:solidFill>
              </a:rPr>
              <a:t>Fulbright Distinguished Award in Teaching Program</a:t>
            </a:r>
            <a:r>
              <a:rPr lang="en-US" sz="1300" dirty="0">
                <a:solidFill>
                  <a:schemeClr val="tx1"/>
                </a:solidFill>
              </a:rPr>
              <a:t> - K-12 educators can take part in a three-to six-month professional development experience abroad, pursue individual inquiry projects, take courses at a host university, and collaborate with colleagues on best educational practices</a:t>
            </a:r>
          </a:p>
          <a:p>
            <a:pPr defTabSz="1932941">
              <a:defRPr/>
            </a:pPr>
            <a:endParaRPr lang="en-US" sz="1300" dirty="0">
              <a:solidFill>
                <a:schemeClr val="tx1"/>
              </a:solidFill>
            </a:endParaRPr>
          </a:p>
          <a:p>
            <a:pPr defTabSz="1932941">
              <a:defRPr/>
            </a:pPr>
            <a:r>
              <a:rPr lang="en-US" sz="1300" u="sng" dirty="0">
                <a:solidFill>
                  <a:schemeClr val="tx1"/>
                </a:solidFill>
              </a:rPr>
              <a:t>Fulbright-Hays Group Projects Abroad</a:t>
            </a:r>
            <a:r>
              <a:rPr lang="en-US" sz="1300" dirty="0">
                <a:solidFill>
                  <a:schemeClr val="tx1"/>
                </a:solidFill>
              </a:rPr>
              <a:t> - Funding to spend time in a foreign country or region acquiring resource materials for curriculum development in modern foreign languages or area studies programs </a:t>
            </a:r>
          </a:p>
          <a:p>
            <a:pPr defTabSz="1932941">
              <a:defRPr/>
            </a:pPr>
            <a:endParaRPr lang="en-US" sz="1300" dirty="0">
              <a:solidFill>
                <a:schemeClr val="tx1"/>
              </a:solidFill>
            </a:endParaRPr>
          </a:p>
          <a:p>
            <a:pPr defTabSz="1932941">
              <a:defRPr/>
            </a:pPr>
            <a:r>
              <a:rPr lang="en-US" sz="1300" u="sng" dirty="0">
                <a:solidFill>
                  <a:schemeClr val="tx1"/>
                </a:solidFill>
              </a:rPr>
              <a:t>Fulbright Teachers for Global Classrooms</a:t>
            </a:r>
            <a:r>
              <a:rPr lang="en-US" sz="1300" dirty="0">
                <a:solidFill>
                  <a:schemeClr val="tx1"/>
                </a:solidFill>
              </a:rPr>
              <a:t> - Fulbright TGC is a year-long professional development opportunity for U.S. elementary, middle, and high school teachers to develop skills for preparing students for a competitive global economy. </a:t>
            </a:r>
          </a:p>
        </p:txBody>
      </p:sp>
    </p:spTree>
    <p:extLst>
      <p:ext uri="{BB962C8B-B14F-4D97-AF65-F5344CB8AC3E}">
        <p14:creationId xmlns:p14="http://schemas.microsoft.com/office/powerpoint/2010/main" val="3129777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Sign up for </a:t>
            </a:r>
            <a:r>
              <a:rPr lang="en-US" dirty="0" err="1"/>
              <a:t>MyFulbright</a:t>
            </a:r>
            <a:r>
              <a:rPr lang="en-US" dirty="0"/>
              <a:t>, follow all our media for inspiration and stories, refer your colleagues!</a:t>
            </a:r>
          </a:p>
        </p:txBody>
      </p:sp>
    </p:spTree>
    <p:extLst>
      <p:ext uri="{BB962C8B-B14F-4D97-AF65-F5344CB8AC3E}">
        <p14:creationId xmlns:p14="http://schemas.microsoft.com/office/powerpoint/2010/main" val="361077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Within the Fulbright Application system, preliminary questions will impact the information that will be visible on subsequent pages of the application. As such, these must be answered correctly. </a:t>
            </a:r>
            <a:endParaRPr lang="en-US" dirty="0">
              <a:cs typeface="Calibri"/>
            </a:endParaRPr>
          </a:p>
          <a:p>
            <a:pPr marL="285750" indent="-285750">
              <a:buFont typeface="Arial"/>
              <a:buChar char="•"/>
            </a:pPr>
            <a:r>
              <a:rPr lang="en-US" dirty="0">
                <a:cs typeface="Calibri"/>
              </a:rPr>
              <a:t>Short answer questions: </a:t>
            </a:r>
          </a:p>
          <a:p>
            <a:pPr marL="285750" indent="-285750">
              <a:buFont typeface="Arial"/>
              <a:buChar char="•"/>
            </a:pPr>
            <a:r>
              <a:rPr lang="en-US" dirty="0">
                <a:cs typeface="Calibri"/>
              </a:rPr>
              <a:t>Essays: The heart of the application. </a:t>
            </a:r>
            <a:r>
              <a:rPr lang="en-US" dirty="0"/>
              <a:t>This is where you should address the </a:t>
            </a:r>
            <a:r>
              <a:rPr lang="en-US" b="1" dirty="0"/>
              <a:t>what, when, where, why, and how</a:t>
            </a:r>
            <a:r>
              <a:rPr lang="en-US" dirty="0"/>
              <a:t> of your Fulbright project. </a:t>
            </a:r>
            <a:endParaRPr lang="en-US" dirty="0">
              <a:cs typeface="Calibri"/>
            </a:endParaRPr>
          </a:p>
          <a:p>
            <a:pPr lvl="1" indent="-285750">
              <a:buFont typeface="Arial"/>
              <a:buChar char="•"/>
            </a:pPr>
            <a:r>
              <a:rPr lang="en-US" b="1" dirty="0"/>
              <a:t>The Statement of Grant Purpose for S/R awards</a:t>
            </a:r>
            <a:r>
              <a:rPr lang="en-US" dirty="0"/>
              <a:t> is a 2-page document detailing an</a:t>
            </a:r>
            <a:r>
              <a:rPr lang="en-US" b="1" dirty="0"/>
              <a:t> </a:t>
            </a:r>
            <a:r>
              <a:rPr lang="en-US" dirty="0"/>
              <a:t>intellectually-compelling and feasible project proposal or justification for pursuing a graduate degree program. </a:t>
            </a:r>
            <a:endParaRPr lang="en-US"/>
          </a:p>
          <a:p>
            <a:pPr lvl="1" indent="-285750">
              <a:buFont typeface="Arial"/>
              <a:buChar char="•"/>
            </a:pPr>
            <a:r>
              <a:rPr lang="en-US" dirty="0"/>
              <a:t>The Statement of Grant Purpose should make it clear why you must go to the host country in order to complete your proposed research or study program, and that you have the requisite academic or professional experience and language skills to fulfill your proposal. </a:t>
            </a:r>
          </a:p>
          <a:p>
            <a:pPr lvl="1" indent="-285750">
              <a:buFont typeface="Arial"/>
              <a:buChar char="•"/>
            </a:pPr>
            <a:r>
              <a:rPr lang="en-US" b="1" dirty="0">
                <a:cs typeface="Calibri"/>
              </a:rPr>
              <a:t>The Statement of Grant Purpose for ETA awards</a:t>
            </a:r>
            <a:r>
              <a:rPr lang="en-US" dirty="0">
                <a:cs typeface="Calibri"/>
              </a:rPr>
              <a:t> is a 1-page document detailing </a:t>
            </a:r>
            <a:r>
              <a:rPr lang="en-US" dirty="0"/>
              <a:t>why you are interested in teaching English to non-native speakers, as well as why you have chosen to apply to a particular country. </a:t>
            </a:r>
          </a:p>
          <a:p>
            <a:pPr lvl="1" indent="-285750">
              <a:buFont typeface="Arial"/>
              <a:buChar char="•"/>
            </a:pPr>
            <a:r>
              <a:rPr lang="en-US" dirty="0"/>
              <a:t>The Statement should describe any teaching or related experience, while clearly describing what you will bring to the classroom in the host country; including lesson plans, activity ideas, and educational strategies you plan to implement.</a:t>
            </a:r>
          </a:p>
          <a:p>
            <a:pPr lvl="1" indent="-285750">
              <a:buFont typeface="Arial"/>
              <a:buChar char="•"/>
            </a:pPr>
            <a:r>
              <a:rPr lang="en-US" b="1" dirty="0">
                <a:cs typeface="Calibri"/>
              </a:rPr>
              <a:t>The Personal Statement </a:t>
            </a:r>
            <a:r>
              <a:rPr lang="en-US" dirty="0">
                <a:cs typeface="Calibri"/>
              </a:rPr>
              <a:t>is a 1-page biography in narrative form. It </a:t>
            </a:r>
            <a:r>
              <a:rPr lang="en-US" dirty="0"/>
              <a:t>is an opportunity to introduce yourself to the screening committee members on a personal level. </a:t>
            </a:r>
          </a:p>
          <a:p>
            <a:pPr lvl="1" indent="-285750">
              <a:buFont typeface="Arial"/>
              <a:buChar char="•"/>
            </a:pPr>
            <a:r>
              <a:rPr lang="en-US" dirty="0"/>
              <a:t>The style is up to the writer, but the content should convey one's background and motivation for applying to the program and how this opportunity fits into one's future plans. </a:t>
            </a:r>
            <a:endParaRPr lang="en-US" dirty="0">
              <a:cs typeface="Calibri"/>
            </a:endParaRPr>
          </a:p>
        </p:txBody>
      </p:sp>
      <p:sp>
        <p:nvSpPr>
          <p:cNvPr id="4" name="Slide Number Placeholder 3"/>
          <p:cNvSpPr>
            <a:spLocks noGrp="1"/>
          </p:cNvSpPr>
          <p:nvPr>
            <p:ph type="sldNum" sz="quarter" idx="5"/>
          </p:nvPr>
        </p:nvSpPr>
        <p:spPr/>
        <p:txBody>
          <a:bodyPr/>
          <a:lstStyle/>
          <a:p>
            <a:fld id="{231DBFC0-96C0-43E6-A899-3FDA858CBC7D}" type="slidenum">
              <a:rPr lang="en-US" smtClean="0"/>
              <a:t>21</a:t>
            </a:fld>
            <a:endParaRPr lang="en-US"/>
          </a:p>
        </p:txBody>
      </p:sp>
    </p:spTree>
    <p:extLst>
      <p:ext uri="{BB962C8B-B14F-4D97-AF65-F5344CB8AC3E}">
        <p14:creationId xmlns:p14="http://schemas.microsoft.com/office/powerpoint/2010/main" val="206990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3624459">
              <a:defRPr/>
            </a:pPr>
            <a:r>
              <a:rPr lang="en-US" sz="1900" dirty="0">
                <a:solidFill>
                  <a:schemeClr val="tx1"/>
                </a:solidFill>
              </a:rPr>
              <a:t>For this slide, it is important to stress that the Fulbright program is an international exchange program.  The advancement of our mission of fostering mutual understanding between nations, advancing knowledge across communities, and improving lives around the world is the heart of Fulbright.</a:t>
            </a:r>
          </a:p>
        </p:txBody>
      </p:sp>
    </p:spTree>
    <p:extLst>
      <p:ext uri="{BB962C8B-B14F-4D97-AF65-F5344CB8AC3E}">
        <p14:creationId xmlns:p14="http://schemas.microsoft.com/office/powerpoint/2010/main" val="208234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sz="1900" dirty="0">
                <a:solidFill>
                  <a:schemeClr val="tx1"/>
                </a:solidFill>
              </a:rPr>
              <a:t>We are actively recruiting a diverse pool of applicants for the Fulbright program.  Please encourage all people to consider Fulbright.  Ellen Johnson Sirleaf, President of Liberia 2006-2018, first elected female head of state in Africa with Jeanne </a:t>
            </a:r>
            <a:r>
              <a:rPr lang="en-US" sz="1900" dirty="0" err="1">
                <a:solidFill>
                  <a:schemeClr val="tx1"/>
                </a:solidFill>
              </a:rPr>
              <a:t>Toungara</a:t>
            </a:r>
            <a:r>
              <a:rPr lang="en-US" sz="1900" dirty="0">
                <a:solidFill>
                  <a:schemeClr val="tx1"/>
                </a:solidFill>
              </a:rPr>
              <a:t> former associate provost at Howard U and emerita Alumna Ambassador</a:t>
            </a:r>
          </a:p>
        </p:txBody>
      </p:sp>
    </p:spTree>
    <p:extLst>
      <p:ext uri="{BB962C8B-B14F-4D97-AF65-F5344CB8AC3E}">
        <p14:creationId xmlns:p14="http://schemas.microsoft.com/office/powerpoint/2010/main" val="3851788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400" dirty="0">
                <a:effectLst/>
                <a:latin typeface="+mj-lt"/>
                <a:ea typeface="+mj-ea"/>
                <a:cs typeface="+mj-cs"/>
                <a:sym typeface="Calibri"/>
              </a:rPr>
              <a:t>Many of you may be wondering, “Why Fulbright?”</a:t>
            </a:r>
            <a:r>
              <a:rPr lang="en-US" dirty="0"/>
              <a:t> </a:t>
            </a:r>
            <a:r>
              <a:rPr lang="en-US" sz="2400" dirty="0">
                <a:effectLst/>
                <a:latin typeface="+mj-lt"/>
                <a:ea typeface="+mj-ea"/>
                <a:cs typeface="+mj-cs"/>
                <a:sym typeface="Calibri"/>
              </a:rPr>
              <a:t> </a:t>
            </a:r>
            <a:r>
              <a:rPr lang="en-US" dirty="0"/>
              <a:t>Fulbright WANTS you to come back transformed.  Fulbright</a:t>
            </a:r>
            <a:r>
              <a:rPr lang="en-US" sz="2400" dirty="0">
                <a:effectLst/>
                <a:latin typeface="+mj-lt"/>
                <a:ea typeface="+mj-ea"/>
                <a:cs typeface="+mj-cs"/>
                <a:sym typeface="Calibri"/>
              </a:rPr>
              <a:t> is unique in many ways</a:t>
            </a:r>
            <a:r>
              <a:rPr lang="en-US" dirty="0"/>
              <a:t> – often times it's not themselves that need convincing but family, friends, chairs, colleagues, so here are some examples we've collected to share.</a:t>
            </a:r>
            <a:endParaRPr lang="en-US" sz="2400" dirty="0">
              <a:effectLst/>
              <a:latin typeface="+mj-lt"/>
              <a:ea typeface="+mj-ea"/>
              <a:cs typeface="+mj-cs"/>
              <a:sym typeface="Calibri"/>
            </a:endParaRPr>
          </a:p>
          <a:p>
            <a:r>
              <a:rPr lang="en-US" sz="2400" dirty="0">
                <a:effectLst/>
                <a:latin typeface="+mj-lt"/>
                <a:ea typeface="+mj-ea"/>
                <a:cs typeface="+mj-cs"/>
                <a:sym typeface="Calibri"/>
              </a:rPr>
              <a:t> </a:t>
            </a:r>
          </a:p>
          <a:p>
            <a:r>
              <a:rPr lang="en-US" sz="2400" dirty="0">
                <a:effectLst/>
                <a:latin typeface="+mj-lt"/>
                <a:ea typeface="+mj-ea"/>
                <a:cs typeface="+mj-cs"/>
                <a:sym typeface="Calibri"/>
              </a:rPr>
              <a:t>First, </a:t>
            </a:r>
          </a:p>
          <a:p>
            <a:r>
              <a:rPr lang="en-US" sz="2400" b="1" dirty="0">
                <a:effectLst/>
                <a:latin typeface="+mj-lt"/>
                <a:ea typeface="+mj-ea"/>
                <a:cs typeface="+mj-cs"/>
                <a:sym typeface="Calibri"/>
              </a:rPr>
              <a:t>Fulbright is transformational.</a:t>
            </a:r>
            <a:endParaRPr lang="en-US" sz="2400" dirty="0">
              <a:effectLst/>
              <a:latin typeface="+mj-lt"/>
              <a:ea typeface="+mj-ea"/>
              <a:cs typeface="+mj-cs"/>
              <a:sym typeface="Calibri"/>
            </a:endParaRPr>
          </a:p>
          <a:p>
            <a:r>
              <a:rPr lang="en-US" sz="2400" dirty="0">
                <a:effectLst/>
                <a:latin typeface="+mj-lt"/>
                <a:ea typeface="+mj-ea"/>
                <a:cs typeface="+mj-cs"/>
                <a:sym typeface="Calibri"/>
              </a:rPr>
              <a:t>Fulbright allows you to </a:t>
            </a:r>
          </a:p>
          <a:p>
            <a:pPr marL="342900" lvl="0" indent="-342900">
              <a:buFont typeface="Arial" panose="020B0604020202020204" pitchFamily="34" charset="0"/>
              <a:buChar char="•"/>
            </a:pPr>
            <a:r>
              <a:rPr lang="en-US" sz="2400" dirty="0">
                <a:effectLst/>
                <a:latin typeface="+mj-lt"/>
                <a:ea typeface="+mj-ea"/>
                <a:cs typeface="+mj-cs"/>
                <a:sym typeface="Calibri"/>
              </a:rPr>
              <a:t>Foster relationships that are real and lasting.</a:t>
            </a:r>
          </a:p>
          <a:p>
            <a:r>
              <a:rPr lang="en-US" sz="2400" dirty="0">
                <a:effectLst/>
                <a:latin typeface="+mj-lt"/>
                <a:ea typeface="+mj-ea"/>
                <a:cs typeface="+mj-cs"/>
                <a:sym typeface="Calibri"/>
              </a:rPr>
              <a:t>These relationships often lead to collaborative research.  For example, one scholar I met at Georgia Tech talked about how a graduate student that he met while in Italy has made multiple trips to Georgia Tech so that they could further their research project.</a:t>
            </a:r>
          </a:p>
          <a:p>
            <a:r>
              <a:rPr lang="en-US" sz="2400" dirty="0">
                <a:effectLst/>
                <a:latin typeface="+mj-lt"/>
                <a:ea typeface="+mj-ea"/>
                <a:cs typeface="+mj-cs"/>
                <a:sym typeface="Calibri"/>
              </a:rPr>
              <a:t> </a:t>
            </a:r>
          </a:p>
          <a:p>
            <a:r>
              <a:rPr lang="en-US" sz="2400" dirty="0">
                <a:effectLst/>
                <a:latin typeface="+mj-lt"/>
                <a:ea typeface="+mj-ea"/>
                <a:cs typeface="+mj-cs"/>
                <a:sym typeface="Calibri"/>
              </a:rPr>
              <a:t>Fulbright can</a:t>
            </a:r>
          </a:p>
          <a:p>
            <a:pPr marL="342900" lvl="0" indent="-342900">
              <a:buFont typeface="Arial" panose="020B0604020202020204" pitchFamily="34" charset="0"/>
              <a:buChar char="•"/>
            </a:pPr>
            <a:r>
              <a:rPr lang="en-US" sz="2400" dirty="0">
                <a:effectLst/>
                <a:latin typeface="+mj-lt"/>
                <a:ea typeface="+mj-ea"/>
                <a:cs typeface="+mj-cs"/>
                <a:sym typeface="Calibri"/>
              </a:rPr>
              <a:t>Expand your publishing network.</a:t>
            </a:r>
          </a:p>
          <a:p>
            <a:r>
              <a:rPr lang="en-US" sz="2400" dirty="0">
                <a:effectLst/>
                <a:latin typeface="+mj-lt"/>
                <a:ea typeface="+mj-ea"/>
                <a:cs typeface="+mj-cs"/>
                <a:sym typeface="Calibri"/>
              </a:rPr>
              <a:t>We often receive emails from our alumni who send us links to their publications, co-authored with their colleagues from their host countries.</a:t>
            </a:r>
          </a:p>
          <a:p>
            <a:r>
              <a:rPr lang="en-US" sz="2400" dirty="0">
                <a:effectLst/>
                <a:latin typeface="+mj-lt"/>
                <a:ea typeface="+mj-ea"/>
                <a:cs typeface="+mj-cs"/>
                <a:sym typeface="Calibri"/>
              </a:rPr>
              <a:t> </a:t>
            </a:r>
          </a:p>
          <a:p>
            <a:r>
              <a:rPr lang="en-US" sz="2400" dirty="0" err="1">
                <a:effectLst/>
                <a:latin typeface="+mj-lt"/>
                <a:ea typeface="+mj-ea"/>
                <a:cs typeface="+mj-cs"/>
                <a:sym typeface="Calibri"/>
              </a:rPr>
              <a:t>Fulbrighters</a:t>
            </a:r>
            <a:r>
              <a:rPr lang="en-US" sz="2400" dirty="0">
                <a:effectLst/>
                <a:latin typeface="+mj-lt"/>
                <a:ea typeface="+mj-ea"/>
                <a:cs typeface="+mj-cs"/>
                <a:sym typeface="Calibri"/>
              </a:rPr>
              <a:t> tend to </a:t>
            </a:r>
          </a:p>
          <a:p>
            <a:pPr marL="342900" lvl="0" indent="-342900">
              <a:buFont typeface="Arial" panose="020B0604020202020204" pitchFamily="34" charset="0"/>
              <a:buChar char="•"/>
            </a:pPr>
            <a:r>
              <a:rPr lang="en-US" sz="2400" dirty="0">
                <a:effectLst/>
                <a:latin typeface="+mj-lt"/>
                <a:ea typeface="+mj-ea"/>
                <a:cs typeface="+mj-cs"/>
                <a:sym typeface="Calibri"/>
              </a:rPr>
              <a:t>Become more multicultural in the classroom.</a:t>
            </a:r>
          </a:p>
          <a:p>
            <a:r>
              <a:rPr lang="en-US" sz="2400" dirty="0">
                <a:effectLst/>
                <a:latin typeface="+mj-lt"/>
                <a:ea typeface="+mj-ea"/>
                <a:cs typeface="+mj-cs"/>
                <a:sym typeface="Calibri"/>
              </a:rPr>
              <a:t>This benefits not only them, but also their students.</a:t>
            </a:r>
          </a:p>
          <a:p>
            <a:r>
              <a:rPr lang="en-US" sz="2400" dirty="0">
                <a:effectLst/>
                <a:latin typeface="+mj-lt"/>
                <a:ea typeface="+mj-ea"/>
                <a:cs typeface="+mj-cs"/>
                <a:sym typeface="Calibri"/>
              </a:rPr>
              <a:t> </a:t>
            </a:r>
          </a:p>
          <a:p>
            <a:r>
              <a:rPr lang="en-US" sz="2400" dirty="0" err="1">
                <a:effectLst/>
                <a:latin typeface="+mj-lt"/>
                <a:ea typeface="+mj-ea"/>
                <a:cs typeface="+mj-cs"/>
                <a:sym typeface="Calibri"/>
              </a:rPr>
              <a:t>Fulbrighters</a:t>
            </a:r>
            <a:endParaRPr lang="en-US" sz="2400" dirty="0">
              <a:effectLst/>
              <a:latin typeface="+mj-lt"/>
              <a:ea typeface="+mj-ea"/>
              <a:cs typeface="+mj-cs"/>
              <a:sym typeface="Calibri"/>
            </a:endParaRPr>
          </a:p>
          <a:p>
            <a:pPr marL="342900" lvl="0" indent="-342900">
              <a:buFont typeface="Arial" panose="020B0604020202020204" pitchFamily="34" charset="0"/>
              <a:buChar char="•"/>
            </a:pPr>
            <a:r>
              <a:rPr lang="en-US" sz="2400" dirty="0">
                <a:effectLst/>
                <a:latin typeface="+mj-lt"/>
                <a:ea typeface="+mj-ea"/>
                <a:cs typeface="+mj-cs"/>
                <a:sym typeface="Calibri"/>
              </a:rPr>
              <a:t>Serve as an ambassador for international exchange.</a:t>
            </a:r>
          </a:p>
          <a:p>
            <a:r>
              <a:rPr lang="en-US" sz="2400" dirty="0">
                <a:effectLst/>
                <a:latin typeface="+mj-lt"/>
                <a:ea typeface="+mj-ea"/>
                <a:cs typeface="+mj-cs"/>
                <a:sym typeface="Calibri"/>
              </a:rPr>
              <a:t>After their transformational international experience, many alumni encourage their fellow faculty members and students to apply for Fulbright programs.  They also act as the catalyst to bring foreign scholars to their institutions for collaborative research.</a:t>
            </a:r>
          </a:p>
          <a:p>
            <a:r>
              <a:rPr lang="en-US" sz="2400" dirty="0">
                <a:effectLst/>
                <a:latin typeface="+mj-lt"/>
                <a:ea typeface="+mj-ea"/>
                <a:cs typeface="+mj-cs"/>
                <a:sym typeface="Calibri"/>
              </a:rPr>
              <a:t> </a:t>
            </a:r>
          </a:p>
          <a:p>
            <a:r>
              <a:rPr lang="en-US" sz="2400" dirty="0">
                <a:effectLst/>
                <a:latin typeface="+mj-lt"/>
                <a:ea typeface="+mj-ea"/>
                <a:cs typeface="+mj-cs"/>
                <a:sym typeface="Calibri"/>
              </a:rPr>
              <a:t>You will</a:t>
            </a:r>
          </a:p>
          <a:p>
            <a:pPr marL="342900" lvl="0" indent="-342900">
              <a:buFont typeface="Arial" panose="020B0604020202020204" pitchFamily="34" charset="0"/>
              <a:buChar char="•"/>
            </a:pPr>
            <a:r>
              <a:rPr lang="en-US" sz="2400" dirty="0">
                <a:effectLst/>
                <a:latin typeface="+mj-lt"/>
                <a:ea typeface="+mj-ea"/>
                <a:cs typeface="+mj-cs"/>
                <a:sym typeface="Calibri"/>
              </a:rPr>
              <a:t>Gain the professional recognition as being identified as a “Fulbright Scholar.”</a:t>
            </a:r>
          </a:p>
          <a:p>
            <a:r>
              <a:rPr lang="en-US" sz="2400" dirty="0">
                <a:effectLst/>
                <a:latin typeface="+mj-lt"/>
                <a:ea typeface="+mj-ea"/>
                <a:cs typeface="+mj-cs"/>
                <a:sym typeface="Calibri"/>
              </a:rPr>
              <a:t>This recognition will continue throughout your career.  Additionally, you will have the opportunity to join Fulbright events and serve as a peer reviewer.</a:t>
            </a:r>
          </a:p>
          <a:p>
            <a:r>
              <a:rPr lang="en-US" sz="2400" dirty="0">
                <a:effectLst/>
                <a:latin typeface="+mj-lt"/>
                <a:ea typeface="+mj-ea"/>
                <a:cs typeface="+mj-cs"/>
                <a:sym typeface="Calibri"/>
              </a:rPr>
              <a:t> </a:t>
            </a:r>
          </a:p>
          <a:p>
            <a:r>
              <a:rPr lang="en-US" sz="2400" dirty="0">
                <a:effectLst/>
                <a:latin typeface="+mj-lt"/>
                <a:ea typeface="+mj-ea"/>
                <a:cs typeface="+mj-cs"/>
                <a:sym typeface="Calibri"/>
              </a:rPr>
              <a:t>Fulbright allows you to </a:t>
            </a:r>
          </a:p>
          <a:p>
            <a:pPr marL="342900" lvl="0" indent="-342900">
              <a:buFont typeface="Arial" panose="020B0604020202020204" pitchFamily="34" charset="0"/>
              <a:buChar char="•"/>
            </a:pPr>
            <a:r>
              <a:rPr lang="en-US" sz="2400" dirty="0">
                <a:effectLst/>
                <a:latin typeface="+mj-lt"/>
                <a:ea typeface="+mj-ea"/>
                <a:cs typeface="+mj-cs"/>
                <a:sym typeface="Calibri"/>
              </a:rPr>
              <a:t>Join a vibrant alumni network.</a:t>
            </a:r>
          </a:p>
          <a:p>
            <a:r>
              <a:rPr lang="en-US" sz="2400" dirty="0">
                <a:effectLst/>
                <a:latin typeface="+mj-lt"/>
                <a:ea typeface="+mj-ea"/>
                <a:cs typeface="+mj-cs"/>
                <a:sym typeface="Calibri"/>
              </a:rPr>
              <a:t>You can use the Fulbright network to raise the profile of your work because we constantly publicize the success of our Fulbright alumni through various channels.  </a:t>
            </a:r>
          </a:p>
          <a:p>
            <a:r>
              <a:rPr lang="en-US" sz="2400" dirty="0">
                <a:effectLst/>
                <a:latin typeface="+mj-lt"/>
                <a:ea typeface="+mj-ea"/>
                <a:cs typeface="+mj-cs"/>
                <a:sym typeface="Calibri"/>
              </a:rPr>
              <a:t> </a:t>
            </a:r>
          </a:p>
          <a:p>
            <a:r>
              <a:rPr lang="en-US" sz="2400" dirty="0">
                <a:effectLst/>
                <a:latin typeface="+mj-lt"/>
                <a:ea typeface="+mj-ea"/>
                <a:cs typeface="+mj-cs"/>
                <a:sym typeface="Calibri"/>
              </a:rPr>
              <a:t>Next, </a:t>
            </a:r>
          </a:p>
          <a:p>
            <a:r>
              <a:rPr lang="en-US" sz="2400" b="1" dirty="0">
                <a:effectLst/>
                <a:latin typeface="+mj-lt"/>
                <a:ea typeface="+mj-ea"/>
                <a:cs typeface="+mj-cs"/>
                <a:sym typeface="Calibri"/>
              </a:rPr>
              <a:t>Fulbright is family-friendly.</a:t>
            </a:r>
            <a:endParaRPr lang="en-US" sz="2400" dirty="0">
              <a:effectLst/>
              <a:latin typeface="+mj-lt"/>
              <a:ea typeface="+mj-ea"/>
              <a:cs typeface="+mj-cs"/>
              <a:sym typeface="Calibri"/>
            </a:endParaRPr>
          </a:p>
          <a:p>
            <a:pPr marL="342900" lvl="0" indent="-342900">
              <a:buFont typeface="Arial" panose="020B0604020202020204" pitchFamily="34" charset="0"/>
              <a:buChar char="•"/>
            </a:pPr>
            <a:r>
              <a:rPr lang="en-US" sz="2400" dirty="0">
                <a:effectLst/>
                <a:latin typeface="+mj-lt"/>
                <a:ea typeface="+mj-ea"/>
                <a:cs typeface="+mj-cs"/>
                <a:sym typeface="Calibri"/>
              </a:rPr>
              <a:t>Approximately 60% of our awards provide dependent support.</a:t>
            </a:r>
          </a:p>
          <a:p>
            <a:r>
              <a:rPr lang="en-US" sz="2400" dirty="0">
                <a:effectLst/>
                <a:latin typeface="+mj-lt"/>
                <a:ea typeface="+mj-ea"/>
                <a:cs typeface="+mj-cs"/>
                <a:sym typeface="Calibri"/>
              </a:rPr>
              <a:t>What is dependent support?  While it differs by award, awards can provide: additional airfare, additional monthly stipend, or educational allowance for K-12 dependents.</a:t>
            </a:r>
          </a:p>
          <a:p>
            <a:r>
              <a:rPr lang="en-US" sz="2400" dirty="0">
                <a:effectLst/>
                <a:latin typeface="+mj-lt"/>
                <a:ea typeface="+mj-ea"/>
                <a:cs typeface="+mj-cs"/>
                <a:sym typeface="Calibri"/>
              </a:rPr>
              <a:t> </a:t>
            </a:r>
          </a:p>
          <a:p>
            <a:r>
              <a:rPr lang="en-US" sz="2400" dirty="0">
                <a:effectLst/>
                <a:latin typeface="+mj-lt"/>
                <a:ea typeface="+mj-ea"/>
                <a:cs typeface="+mj-cs"/>
                <a:sym typeface="Calibri"/>
              </a:rPr>
              <a:t>Additionally,</a:t>
            </a:r>
          </a:p>
          <a:p>
            <a:pPr marL="342900" lvl="0" indent="-342900">
              <a:buFont typeface="Arial" panose="020B0604020202020204" pitchFamily="34" charset="0"/>
              <a:buChar char="•"/>
            </a:pPr>
            <a:r>
              <a:rPr lang="en-US" sz="2400" dirty="0">
                <a:effectLst/>
                <a:latin typeface="+mj-lt"/>
                <a:ea typeface="+mj-ea"/>
                <a:cs typeface="+mj-cs"/>
                <a:sym typeface="Calibri"/>
              </a:rPr>
              <a:t>Many Fulbright dependents go on to have international careers.</a:t>
            </a:r>
          </a:p>
          <a:p>
            <a:r>
              <a:rPr lang="en-US" sz="2400" dirty="0">
                <a:effectLst/>
                <a:latin typeface="+mj-lt"/>
                <a:ea typeface="+mj-ea"/>
                <a:cs typeface="+mj-cs"/>
                <a:sym typeface="Calibri"/>
              </a:rPr>
              <a:t>Beyond the monetary support, Fulbright provides the opportunity to immerse oneself and one’s family in another culture.  One 2-time alumni to Japan from Youngstown State University first took his children when they were adolescents.  During his second Fulbright award, one of his daughters was finishing her undergraduate degree in Japan.  Her experience as the child of a </a:t>
            </a:r>
            <a:r>
              <a:rPr lang="en-US" sz="2400" dirty="0" err="1">
                <a:effectLst/>
                <a:latin typeface="+mj-lt"/>
                <a:ea typeface="+mj-ea"/>
                <a:cs typeface="+mj-cs"/>
                <a:sym typeface="Calibri"/>
              </a:rPr>
              <a:t>Fulbrighter</a:t>
            </a:r>
            <a:r>
              <a:rPr lang="en-US" sz="2400" dirty="0">
                <a:effectLst/>
                <a:latin typeface="+mj-lt"/>
                <a:ea typeface="+mj-ea"/>
                <a:cs typeface="+mj-cs"/>
                <a:sym typeface="Calibri"/>
              </a:rPr>
              <a:t> prompted her to pursue her degree abroad and led her to an international career. </a:t>
            </a:r>
          </a:p>
          <a:p>
            <a:pPr marL="0" lvl="0" indent="0">
              <a:buFont typeface="Arial" panose="020B0604020202020204" pitchFamily="34" charset="0"/>
              <a:buNone/>
            </a:pPr>
            <a:endParaRPr lang="en-US" sz="2400" dirty="0">
              <a:effectLst/>
              <a:latin typeface="+mj-lt"/>
              <a:ea typeface="+mj-ea"/>
              <a:cs typeface="+mj-cs"/>
              <a:sym typeface="Calibri"/>
            </a:endParaRPr>
          </a:p>
          <a:p>
            <a:r>
              <a:rPr lang="en-US" sz="2400" b="1" dirty="0">
                <a:effectLst/>
                <a:latin typeface="+mj-lt"/>
                <a:ea typeface="+mj-ea"/>
                <a:cs typeface="+mj-cs"/>
                <a:sym typeface="Calibri"/>
              </a:rPr>
              <a:t> </a:t>
            </a:r>
            <a:endParaRPr lang="en-US" sz="2400" dirty="0">
              <a:effectLst/>
              <a:latin typeface="+mj-lt"/>
              <a:ea typeface="+mj-ea"/>
              <a:cs typeface="+mj-cs"/>
              <a:sym typeface="Calibri"/>
            </a:endParaRPr>
          </a:p>
          <a:p>
            <a:r>
              <a:rPr lang="en-US" sz="2400" dirty="0">
                <a:effectLst/>
                <a:latin typeface="+mj-lt"/>
                <a:ea typeface="+mj-ea"/>
                <a:cs typeface="+mj-cs"/>
                <a:sym typeface="Calibri"/>
              </a:rPr>
              <a:t>Finally,</a:t>
            </a:r>
          </a:p>
          <a:p>
            <a:r>
              <a:rPr lang="en-US" sz="2400" b="1" dirty="0">
                <a:effectLst/>
                <a:latin typeface="+mj-lt"/>
                <a:ea typeface="+mj-ea"/>
                <a:cs typeface="+mj-cs"/>
                <a:sym typeface="Calibri"/>
              </a:rPr>
              <a:t>Fulbright is supportive.</a:t>
            </a:r>
            <a:endParaRPr lang="en-US" sz="2400" dirty="0">
              <a:effectLst/>
              <a:latin typeface="+mj-lt"/>
              <a:ea typeface="+mj-ea"/>
              <a:cs typeface="+mj-cs"/>
              <a:sym typeface="Calibri"/>
            </a:endParaRPr>
          </a:p>
          <a:p>
            <a:r>
              <a:rPr lang="en-US" sz="2400" b="1" dirty="0">
                <a:effectLst/>
                <a:latin typeface="+mj-lt"/>
                <a:ea typeface="+mj-ea"/>
                <a:cs typeface="+mj-cs"/>
                <a:sym typeface="Calibri"/>
              </a:rPr>
              <a:t> </a:t>
            </a:r>
            <a:endParaRPr lang="en-US" sz="2400" dirty="0">
              <a:effectLst/>
              <a:latin typeface="+mj-lt"/>
              <a:ea typeface="+mj-ea"/>
              <a:cs typeface="+mj-cs"/>
              <a:sym typeface="Calibri"/>
            </a:endParaRPr>
          </a:p>
          <a:p>
            <a:r>
              <a:rPr lang="en-US" sz="2400" dirty="0">
                <a:effectLst/>
                <a:latin typeface="+mj-lt"/>
                <a:ea typeface="+mj-ea"/>
                <a:cs typeface="+mj-cs"/>
                <a:sym typeface="Calibri"/>
              </a:rPr>
              <a:t>Our alumni directory is published online.  Many applicants reach out to alumni during the application process.  Then,</a:t>
            </a:r>
          </a:p>
          <a:p>
            <a:pPr marL="342900" lvl="0" indent="-342900">
              <a:buFont typeface="Arial" panose="020B0604020202020204" pitchFamily="34" charset="0"/>
              <a:buChar char="•"/>
            </a:pPr>
            <a:r>
              <a:rPr lang="en-US" sz="2400" dirty="0">
                <a:effectLst/>
                <a:latin typeface="+mj-lt"/>
                <a:ea typeface="+mj-ea"/>
                <a:cs typeface="+mj-cs"/>
                <a:sym typeface="Calibri"/>
              </a:rPr>
              <a:t>Alumni share experiences.</a:t>
            </a:r>
          </a:p>
          <a:p>
            <a:r>
              <a:rPr lang="en-US" sz="2400" dirty="0">
                <a:effectLst/>
                <a:latin typeface="+mj-lt"/>
                <a:ea typeface="+mj-ea"/>
                <a:cs typeface="+mj-cs"/>
                <a:sym typeface="Calibri"/>
              </a:rPr>
              <a:t>There is no better way to understand what a teaching or research award to Egypt is like than talking to someone who has had the experience.  Alumni provide insights into the host culture, the application process, school options for accompanying children, and so much more.</a:t>
            </a:r>
          </a:p>
          <a:p>
            <a:endParaRPr lang="en-US" sz="2400" dirty="0">
              <a:effectLst/>
              <a:latin typeface="+mj-lt"/>
              <a:ea typeface="+mj-ea"/>
              <a:cs typeface="+mj-cs"/>
              <a:sym typeface="Calibri"/>
            </a:endParaRPr>
          </a:p>
          <a:p>
            <a:r>
              <a:rPr lang="en-US" sz="2400" dirty="0">
                <a:effectLst/>
                <a:latin typeface="+mj-lt"/>
                <a:ea typeface="+mj-ea"/>
                <a:cs typeface="+mj-cs"/>
                <a:sym typeface="Calibri"/>
              </a:rPr>
              <a:t>Next, </a:t>
            </a:r>
          </a:p>
          <a:p>
            <a:pPr marL="342900" lvl="0" indent="-342900">
              <a:buFont typeface="Arial" panose="020B0604020202020204" pitchFamily="34" charset="0"/>
              <a:buChar char="•"/>
            </a:pPr>
            <a:r>
              <a:rPr lang="en-US" sz="2400" dirty="0">
                <a:effectLst/>
                <a:latin typeface="+mj-lt"/>
                <a:ea typeface="+mj-ea"/>
                <a:cs typeface="+mj-cs"/>
                <a:sym typeface="Calibri"/>
              </a:rPr>
              <a:t>Domestic and in-country staff provide assistance.</a:t>
            </a:r>
          </a:p>
          <a:p>
            <a:r>
              <a:rPr lang="en-US" sz="2400" dirty="0">
                <a:effectLst/>
                <a:latin typeface="+mj-lt"/>
                <a:ea typeface="+mj-ea"/>
                <a:cs typeface="+mj-cs"/>
                <a:sym typeface="Calibri"/>
              </a:rPr>
              <a:t>Fulbright staff is available to help you as you prepare to leave and while you are abroad.  For example, if you have a medical issue while you are abroad, staff inside and outside the country can assist you.</a:t>
            </a:r>
          </a:p>
        </p:txBody>
      </p:sp>
    </p:spTree>
    <p:extLst>
      <p:ext uri="{BB962C8B-B14F-4D97-AF65-F5344CB8AC3E}">
        <p14:creationId xmlns:p14="http://schemas.microsoft.com/office/powerpoint/2010/main" val="162636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The main purpose of this slide is to show that Fulbright is accessible because we offer a large number of awards every year.  While scholar is the smallest piece of this puzzle, it is the most strategic.  All of the other programs are only possible through the development of the relationships that faculty foster and create while on their </a:t>
            </a:r>
            <a:r>
              <a:rPr lang="en-US" sz="1900" dirty="0" err="1">
                <a:solidFill>
                  <a:schemeClr val="tx1"/>
                </a:solidFill>
              </a:rPr>
              <a:t>Fulbrights</a:t>
            </a:r>
            <a:r>
              <a:rPr lang="en-US" sz="1900" dirty="0">
                <a:solidFill>
                  <a:schemeClr val="tx1"/>
                </a:solidFill>
              </a:rPr>
              <a:t>.</a:t>
            </a:r>
          </a:p>
        </p:txBody>
      </p:sp>
    </p:spTree>
    <p:extLst>
      <p:ext uri="{BB962C8B-B14F-4D97-AF65-F5344CB8AC3E}">
        <p14:creationId xmlns:p14="http://schemas.microsoft.com/office/powerpoint/2010/main" val="142840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1933224">
              <a:defRPr/>
            </a:pPr>
            <a:r>
              <a:rPr lang="en-US" dirty="0"/>
              <a:t>Highlight they should be telling grad students about post-docs. This slide emphasizes the fact that Fulbright allows for a wide variety of activities, depending on the strengths and preferences of the applicants. Also let the audience know that this distribution changes from year to year because many awards allow you to choose your preferred activity.  Activity preferences can chan</a:t>
            </a:r>
            <a:r>
              <a:rPr lang="en-US" sz="1900" dirty="0">
                <a:solidFill>
                  <a:schemeClr val="tx1"/>
                </a:solidFill>
              </a:rPr>
              <a:t>ge year by year.  At the heart of its mission is people to people exchange and encounter, with more than half of our awards involving an element of classroom teaching.</a:t>
            </a:r>
            <a:endParaRPr lang="en-US" dirty="0"/>
          </a:p>
        </p:txBody>
      </p:sp>
    </p:spTree>
    <p:extLst>
      <p:ext uri="{BB962C8B-B14F-4D97-AF65-F5344CB8AC3E}">
        <p14:creationId xmlns:p14="http://schemas.microsoft.com/office/powerpoint/2010/main" val="410834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302066" indent="-302066" defTabSz="1932941">
              <a:buFont typeface="Arial" panose="020B0604020202020204" pitchFamily="34" charset="0"/>
              <a:buChar char="•"/>
            </a:pPr>
            <a:r>
              <a:rPr lang="en-US" sz="1900" dirty="0">
                <a:solidFill>
                  <a:schemeClr val="tx1"/>
                </a:solidFill>
              </a:rPr>
              <a:t>These are the overall eligibly requirements.  The most essential one to keep in mind is that the program is only open to U.S. citizens. Green card holders are not eligible. For the “Degree and experience, as required by award” section, the categories listed are the most common ones seen in the “award requirements” tab.  </a:t>
            </a:r>
          </a:p>
          <a:p>
            <a:pPr marL="301625" indent="-301625" defTabSz="1932941">
              <a:buFont typeface="Arial" panose="020B0604020202020204" pitchFamily="34" charset="0"/>
              <a:buChar char="•"/>
            </a:pPr>
            <a:r>
              <a:rPr lang="en-US" sz="1900" dirty="0">
                <a:solidFill>
                  <a:schemeClr val="tx1"/>
                </a:solidFill>
              </a:rPr>
              <a:t>The “policies” state that there must be </a:t>
            </a:r>
            <a:r>
              <a:rPr lang="en-US" sz="1900" u="sng" dirty="0">
                <a:solidFill>
                  <a:schemeClr val="tx1"/>
                </a:solidFill>
              </a:rPr>
              <a:t>2 full years</a:t>
            </a:r>
            <a:r>
              <a:rPr lang="en-US" sz="1900" dirty="0">
                <a:solidFill>
                  <a:schemeClr val="tx1"/>
                </a:solidFill>
              </a:rPr>
              <a:t> between the completion of a grant to the application deadline of the next grant.</a:t>
            </a:r>
            <a:endParaRPr lang="en-US" sz="1900" dirty="0"/>
          </a:p>
          <a:p>
            <a:pPr marL="302066" indent="-302066" defTabSz="1932941">
              <a:buFont typeface="Arial" panose="020B0604020202020204" pitchFamily="34" charset="0"/>
              <a:buChar char="•"/>
            </a:pPr>
            <a:r>
              <a:rPr lang="en-US" sz="1900" dirty="0">
                <a:solidFill>
                  <a:schemeClr val="tx1"/>
                </a:solidFill>
              </a:rPr>
              <a:t>Applicants can review the award description or contact the Fulbright office to review/confirm eligibility.  </a:t>
            </a:r>
          </a:p>
          <a:p>
            <a:pPr marL="301625" indent="-301625" defTabSz="1932941">
              <a:buFont typeface="Arial" panose="020B0604020202020204" pitchFamily="34" charset="0"/>
              <a:buChar char="•"/>
            </a:pPr>
            <a:endParaRPr lang="en-US" sz="1900" dirty="0">
              <a:solidFill>
                <a:schemeClr val="tx1"/>
              </a:solidFill>
            </a:endParaRPr>
          </a:p>
          <a:p>
            <a:pPr marL="301625" indent="-301625" defTabSz="1932941">
              <a:buFont typeface="Arial" panose="020B0604020202020204" pitchFamily="34" charset="0"/>
              <a:buChar char="•"/>
            </a:pPr>
            <a:r>
              <a:rPr lang="en-US" sz="1900" dirty="0">
                <a:solidFill>
                  <a:schemeClr val="tx1"/>
                </a:solidFill>
              </a:rPr>
              <a:t>I usually pause here and ask if there are any </a:t>
            </a:r>
            <a:r>
              <a:rPr lang="en-US" sz="1900" dirty="0" err="1">
                <a:solidFill>
                  <a:schemeClr val="tx1"/>
                </a:solidFill>
              </a:rPr>
              <a:t>Fulbrighters</a:t>
            </a:r>
            <a:r>
              <a:rPr lang="en-US" sz="1900" dirty="0">
                <a:solidFill>
                  <a:schemeClr val="tx1"/>
                </a:solidFill>
              </a:rPr>
              <a:t> in the room to gauge how much detail I have to go into for the final bullet.</a:t>
            </a:r>
          </a:p>
        </p:txBody>
      </p:sp>
    </p:spTree>
    <p:extLst>
      <p:ext uri="{BB962C8B-B14F-4D97-AF65-F5344CB8AC3E}">
        <p14:creationId xmlns:p14="http://schemas.microsoft.com/office/powerpoint/2010/main" val="2197297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900" dirty="0">
                <a:solidFill>
                  <a:schemeClr val="tx1"/>
                </a:solidFill>
              </a:rPr>
              <a:t>Regional Research Awards exist in most world regions: EU Schuman, Carlos-Rico North American Studies, Cross Strait Studies (EAP), Please talk about the flexibility of Fulbright.  Most awards do take place during the academic year.  However, the length of time varies from award to award.  If someone asks about doing research during the summer, the “flex” option for countries that offer it allow the most flexibility.  However, the majority of awards take place during the academic year of the host country.</a:t>
            </a:r>
          </a:p>
        </p:txBody>
      </p:sp>
    </p:spTree>
    <p:extLst>
      <p:ext uri="{BB962C8B-B14F-4D97-AF65-F5344CB8AC3E}">
        <p14:creationId xmlns:p14="http://schemas.microsoft.com/office/powerpoint/2010/main" val="3970981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solidFill>
                  <a:schemeClr val="tx1"/>
                </a:solidFill>
              </a:rPr>
              <a:t>I say there's a Fulbright for everyone somewhere in the world, but not a Fulbright for everyone, everywhere in the world.  You have to find a good fit for what you want to do and a country/award who understands its value.</a:t>
            </a:r>
          </a:p>
          <a:p>
            <a:endParaRPr lang="en-US" dirty="0">
              <a:solidFill>
                <a:schemeClr val="tx1"/>
              </a:solidFill>
            </a:endParaRPr>
          </a:p>
          <a:p>
            <a:pPr marL="0" marR="0" lvl="0" indent="0" defTabSz="1828800" eaLnBrk="1" fontAlgn="auto" latinLnBrk="0" hangingPunct="1">
              <a:lnSpc>
                <a:spcPct val="100000"/>
              </a:lnSpc>
              <a:spcBef>
                <a:spcPts val="0"/>
              </a:spcBef>
              <a:spcAft>
                <a:spcPts val="0"/>
              </a:spcAft>
              <a:buClrTx/>
              <a:buSzTx/>
              <a:buFontTx/>
              <a:buNone/>
              <a:tabLst/>
              <a:defRPr/>
            </a:pPr>
            <a:r>
              <a:rPr lang="en-US" dirty="0">
                <a:solidFill>
                  <a:schemeClr val="tx1"/>
                </a:solidFill>
              </a:rPr>
              <a:t>ABD – mention U.S. Student Program</a:t>
            </a:r>
          </a:p>
          <a:p>
            <a:pPr marL="0" marR="0" lvl="0" indent="0" defTabSz="1828800" eaLnBrk="1" fontAlgn="auto" latinLnBrk="0" hangingPunct="1">
              <a:lnSpc>
                <a:spcPct val="100000"/>
              </a:lnSpc>
              <a:spcBef>
                <a:spcPts val="0"/>
              </a:spcBef>
              <a:spcAft>
                <a:spcPts val="0"/>
              </a:spcAft>
              <a:buClrTx/>
              <a:buSzTx/>
              <a:buFontTx/>
              <a:buNone/>
              <a:tabLst/>
              <a:defRPr/>
            </a:pPr>
            <a:br>
              <a:rPr lang="en-US" dirty="0">
                <a:solidFill>
                  <a:schemeClr val="tx1"/>
                </a:solidFill>
              </a:rPr>
            </a:br>
            <a:r>
              <a:rPr lang="en-US" dirty="0">
                <a:solidFill>
                  <a:srgbClr val="0065A2"/>
                </a:solidFill>
                <a:latin typeface=""/>
              </a:rPr>
              <a:t>Career level – early career, mid-career, senior level, administrator, professional, artist, Emeriti, Adjunct, and independent scholar</a:t>
            </a:r>
          </a:p>
          <a:p>
            <a:endParaRPr lang="en-US" dirty="0">
              <a:solidFill>
                <a:schemeClr val="tx1"/>
              </a:solidFill>
            </a:endParaRPr>
          </a:p>
        </p:txBody>
      </p:sp>
    </p:spTree>
    <p:extLst>
      <p:ext uri="{BB962C8B-B14F-4D97-AF65-F5344CB8AC3E}">
        <p14:creationId xmlns:p14="http://schemas.microsoft.com/office/powerpoint/2010/main" val="1353876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pdf"/><Relationship Id="rId1" Type="http://schemas.openxmlformats.org/officeDocument/2006/relationships/slideMaster" Target="../slideMasters/slideMaster8.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6" name="Picture 5" descr="A black and white logo&#10;&#10;Description automatically generated with low confidence">
            <a:extLst>
              <a:ext uri="{FF2B5EF4-FFF2-40B4-BE49-F238E27FC236}">
                <a16:creationId xmlns:a16="http://schemas.microsoft.com/office/drawing/2014/main" id="{BD486045-F4A4-44A7-9B0D-B20A615CF2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41134" y="2743200"/>
            <a:ext cx="7309732" cy="1371600"/>
          </a:xfrm>
          <a:prstGeom prst="rect">
            <a:avLst/>
          </a:prstGeom>
        </p:spPr>
      </p:pic>
    </p:spTree>
    <p:extLst>
      <p:ext uri="{BB962C8B-B14F-4D97-AF65-F5344CB8AC3E}">
        <p14:creationId xmlns:p14="http://schemas.microsoft.com/office/powerpoint/2010/main" val="2071703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273257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4F2734DE-443D-41EC-B9F8-6184F56D70D1}"/>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519B4CFF-86D7-43F5-884E-C84141021FF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solidFill>
                  <a:schemeClr val="tx1"/>
                </a:solidFill>
                <a:latin typeface="Mark OT Book" panose="020B0604020201010104" pitchFamily="34" charset="0"/>
              </a:defRPr>
            </a:lvl1pPr>
            <a:lvl2pPr marL="457200" indent="-274320">
              <a:lnSpc>
                <a:spcPct val="110000"/>
              </a:lnSpc>
              <a:spcBef>
                <a:spcPts val="600"/>
              </a:spcBef>
              <a:defRPr sz="2000">
                <a:solidFill>
                  <a:schemeClr val="tx1"/>
                </a:solidFill>
                <a:latin typeface="Mark OT Book" panose="020B0604020201010104" pitchFamily="34" charset="0"/>
              </a:defRPr>
            </a:lvl2pPr>
            <a:lvl3pPr marL="640080" indent="-182880">
              <a:lnSpc>
                <a:spcPct val="110000"/>
              </a:lnSpc>
              <a:spcBef>
                <a:spcPts val="600"/>
              </a:spcBef>
              <a:defRPr sz="1800">
                <a:solidFill>
                  <a:schemeClr val="tx1"/>
                </a:solidFill>
                <a:latin typeface="Mark OT Book" panose="020B0604020201010104" pitchFamily="34" charset="0"/>
              </a:defRPr>
            </a:lvl3pPr>
            <a:lvl4pPr marL="822960" indent="-182880">
              <a:lnSpc>
                <a:spcPct val="110000"/>
              </a:lnSpc>
              <a:spcBef>
                <a:spcPts val="600"/>
              </a:spcBef>
              <a:defRPr sz="1200">
                <a:solidFill>
                  <a:schemeClr val="tx1"/>
                </a:solidFill>
                <a:latin typeface="Mark OT Book" panose="020B0604020201010104" pitchFamily="34" charset="0"/>
              </a:defRPr>
            </a:lvl4pPr>
            <a:lvl5pPr marL="1097280" indent="-182880">
              <a:lnSpc>
                <a:spcPct val="110000"/>
              </a:lnSpc>
              <a:spcBef>
                <a:spcPts val="600"/>
              </a:spcBef>
              <a:defRPr sz="1200">
                <a:solidFill>
                  <a:schemeClr val="tx1"/>
                </a:solidFill>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268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722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275A67D-C157-42AB-8473-30ED0F5B04B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5AF8833-0154-4488-9F79-C35951D0D5A1}"/>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400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2778626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A86D3DE0-F962-461C-B2E5-007C5ED219A4}"/>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E964CC44-C0D8-4013-83D9-91257A9C08BA}"/>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718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634229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A63A463-1ECF-4ED8-84B4-7704E9CA2FA7}"/>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3" name="Text Placeholder 13">
            <a:extLst>
              <a:ext uri="{FF2B5EF4-FFF2-40B4-BE49-F238E27FC236}">
                <a16:creationId xmlns:a16="http://schemas.microsoft.com/office/drawing/2014/main" id="{78AC8DE9-6676-41D5-A8F6-78F17979719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807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490451" y="1431925"/>
            <a:ext cx="11313622"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96093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70A7C9-333A-4C0E-B3D9-1DAB2D3AB902}"/>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08000" y="371476"/>
            <a:ext cx="2429219" cy="457200"/>
          </a:xfrm>
          <a:prstGeom prst="rect">
            <a:avLst/>
          </a:prstGeom>
        </p:spPr>
      </p:pic>
      <p:sp>
        <p:nvSpPr>
          <p:cNvPr id="3" name="Title 9">
            <a:extLst>
              <a:ext uri="{FF2B5EF4-FFF2-40B4-BE49-F238E27FC236}">
                <a16:creationId xmlns:a16="http://schemas.microsoft.com/office/drawing/2014/main" id="{AB00C9C4-06C2-4D31-AF9E-F52D763E1306}"/>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B47D0816-3A8C-41F3-BD5B-AD33F1C5117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9172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a:solidFill>
                  <a:schemeClr val="bg1"/>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373003802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3" name="Title 9">
            <a:extLst>
              <a:ext uri="{FF2B5EF4-FFF2-40B4-BE49-F238E27FC236}">
                <a16:creationId xmlns:a16="http://schemas.microsoft.com/office/drawing/2014/main" id="{4AC78C55-431D-4835-BF20-073ADD74198C}"/>
              </a:ext>
            </a:extLst>
          </p:cNvPr>
          <p:cNvSpPr>
            <a:spLocks noGrp="1"/>
          </p:cNvSpPr>
          <p:nvPr>
            <p:ph type="title"/>
          </p:nvPr>
        </p:nvSpPr>
        <p:spPr>
          <a:xfrm>
            <a:off x="508000" y="596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4" name="Text Placeholder 13">
            <a:extLst>
              <a:ext uri="{FF2B5EF4-FFF2-40B4-BE49-F238E27FC236}">
                <a16:creationId xmlns:a16="http://schemas.microsoft.com/office/drawing/2014/main" id="{AAB8B6B9-F0FC-4846-9705-04201FEEC62F}"/>
              </a:ext>
            </a:extLst>
          </p:cNvPr>
          <p:cNvSpPr>
            <a:spLocks noGrp="1"/>
          </p:cNvSpPr>
          <p:nvPr>
            <p:ph type="body" sz="quarter" idx="11"/>
          </p:nvPr>
        </p:nvSpPr>
        <p:spPr>
          <a:xfrm>
            <a:off x="508000" y="1511300"/>
            <a:ext cx="11201400" cy="42418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363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09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37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chemeClr val="bg1"/>
                </a:solidFill>
                <a:latin typeface="Mark OT Book" panose="020B0604020201010104" pitchFamily="34" charset="0"/>
              </a:defRPr>
            </a:lvl1pPr>
          </a:lstStyle>
          <a:p>
            <a:endParaRPr lang="en-US" dirty="0"/>
          </a:p>
        </p:txBody>
      </p:sp>
    </p:spTree>
    <p:extLst>
      <p:ext uri="{BB962C8B-B14F-4D97-AF65-F5344CB8AC3E}">
        <p14:creationId xmlns:p14="http://schemas.microsoft.com/office/powerpoint/2010/main" val="2402822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71923-9CAA-4719-B27F-68AC5A40A44E}"/>
              </a:ext>
            </a:extLst>
          </p:cNvPr>
          <p:cNvSpPr>
            <a:spLocks noGrp="1"/>
          </p:cNvSpPr>
          <p:nvPr>
            <p:ph type="title"/>
          </p:nvPr>
        </p:nvSpPr>
        <p:spPr>
          <a:xfrm>
            <a:off x="742950" y="1431925"/>
            <a:ext cx="10706100" cy="1325563"/>
          </a:xfrm>
          <a:prstGeom prst="rect">
            <a:avLst/>
          </a:prstGeom>
        </p:spPr>
        <p:txBody>
          <a:bodyPr anchor="ctr"/>
          <a:lstStyle>
            <a:lvl1pPr algn="l">
              <a:defRPr sz="4400">
                <a:solidFill>
                  <a:srgbClr val="205E9F"/>
                </a:solidFill>
                <a:latin typeface="Mark OT Book" panose="020B0604020201010104" pitchFamily="34" charset="0"/>
              </a:defRPr>
            </a:lvl1pPr>
          </a:lstStyle>
          <a:p>
            <a:r>
              <a:rPr lang="en-US" dirty="0"/>
              <a:t>Click to edit Master title style</a:t>
            </a:r>
          </a:p>
        </p:txBody>
      </p:sp>
    </p:spTree>
    <p:extLst>
      <p:ext uri="{BB962C8B-B14F-4D97-AF65-F5344CB8AC3E}">
        <p14:creationId xmlns:p14="http://schemas.microsoft.com/office/powerpoint/2010/main" val="179227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8381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2">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112014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52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3">
    <p:spTree>
      <p:nvGrpSpPr>
        <p:cNvPr id="1" name=""/>
        <p:cNvGrpSpPr/>
        <p:nvPr/>
      </p:nvGrpSpPr>
      <p:grpSpPr>
        <a:xfrm>
          <a:off x="0" y="0"/>
          <a:ext cx="0" cy="0"/>
          <a:chOff x="0" y="0"/>
          <a:chExt cx="0" cy="0"/>
        </a:xfrm>
      </p:grpSpPr>
      <p:sp>
        <p:nvSpPr>
          <p:cNvPr id="7" name="Presentation Name…">
            <a:extLst>
              <a:ext uri="{FF2B5EF4-FFF2-40B4-BE49-F238E27FC236}">
                <a16:creationId xmlns:a16="http://schemas.microsoft.com/office/drawing/2014/main" id="{FB23FCC8-93DE-40B9-92B3-CCCBAB810731}"/>
              </a:ext>
            </a:extLst>
          </p:cNvPr>
          <p:cNvSpPr txBox="1"/>
          <p:nvPr userDrawn="1"/>
        </p:nvSpPr>
        <p:spPr>
          <a:xfrm>
            <a:off x="-2667000" y="-838488"/>
            <a:ext cx="10591802"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0" marR="0" lvl="0" indent="0" defTabSz="457200" eaLnBrk="1" fontAlgn="auto" latinLnBrk="0" hangingPunct="1">
              <a:lnSpc>
                <a:spcPct val="80000"/>
              </a:lnSpc>
              <a:spcBef>
                <a:spcPts val="0"/>
              </a:spcBef>
              <a:spcAft>
                <a:spcPts val="600"/>
              </a:spcAft>
              <a:buClrTx/>
              <a:buSzTx/>
              <a:buFontTx/>
              <a:buNone/>
              <a:tabLst/>
              <a:defRPr sz="10000">
                <a:solidFill>
                  <a:srgbClr val="FAFFF8"/>
                </a:solidFill>
                <a:latin typeface="Mark OT Bold"/>
                <a:ea typeface="Mark OT Bold"/>
                <a:cs typeface="Mark OT Bold"/>
                <a:sym typeface="Mark OT Bold"/>
              </a:defRPr>
            </a:pPr>
            <a:endParaRPr kumimoji="0" sz="4000" b="0" i="0" u="none" strike="noStrike" kern="0" cap="none" spc="0" normalizeH="0" baseline="0" noProof="0" dirty="0">
              <a:ln>
                <a:noFill/>
              </a:ln>
              <a:solidFill>
                <a:srgbClr val="0065A2"/>
              </a:solidFill>
              <a:effectLst/>
              <a:uLnTx/>
              <a:uFillTx/>
              <a:latin typeface="Mark OT"/>
              <a:ea typeface="Mark OT Bold"/>
              <a:cs typeface="Mark OT Bold"/>
              <a:sym typeface="Mark OT Bold"/>
            </a:endParaRPr>
          </a:p>
        </p:txBody>
      </p:sp>
      <p:sp>
        <p:nvSpPr>
          <p:cNvPr id="10" name="Title 9">
            <a:extLst>
              <a:ext uri="{FF2B5EF4-FFF2-40B4-BE49-F238E27FC236}">
                <a16:creationId xmlns:a16="http://schemas.microsoft.com/office/drawing/2014/main" id="{E5E97E07-1588-4D42-B103-D4E610BE85CD}"/>
              </a:ext>
            </a:extLst>
          </p:cNvPr>
          <p:cNvSpPr>
            <a:spLocks noGrp="1"/>
          </p:cNvSpPr>
          <p:nvPr>
            <p:ph type="title"/>
          </p:nvPr>
        </p:nvSpPr>
        <p:spPr>
          <a:xfrm>
            <a:off x="508000" y="977900"/>
            <a:ext cx="11201400" cy="801688"/>
          </a:xfrm>
          <a:prstGeom prst="rect">
            <a:avLst/>
          </a:prstGeom>
        </p:spPr>
        <p:txBody>
          <a:bodyPr anchor="ctr"/>
          <a:lstStyle>
            <a:lvl1pPr algn="l">
              <a:defRPr lang="en-US" sz="3600" dirty="0">
                <a:solidFill>
                  <a:srgbClr val="205E9F"/>
                </a:solidFill>
                <a:latin typeface="Mark OT" panose="020B0504020201010104" pitchFamily="34" charset="0"/>
              </a:defRPr>
            </a:lvl1pPr>
          </a:lstStyle>
          <a:p>
            <a:r>
              <a:rPr lang="en-US" dirty="0"/>
              <a:t>Click to edit Master title style</a:t>
            </a:r>
          </a:p>
        </p:txBody>
      </p:sp>
      <p:sp>
        <p:nvSpPr>
          <p:cNvPr id="14" name="Text Placeholder 13">
            <a:extLst>
              <a:ext uri="{FF2B5EF4-FFF2-40B4-BE49-F238E27FC236}">
                <a16:creationId xmlns:a16="http://schemas.microsoft.com/office/drawing/2014/main" id="{63273E4A-9413-4757-B876-A3397AA6BC49}"/>
              </a:ext>
            </a:extLst>
          </p:cNvPr>
          <p:cNvSpPr>
            <a:spLocks noGrp="1"/>
          </p:cNvSpPr>
          <p:nvPr>
            <p:ph type="body" sz="quarter" idx="11"/>
          </p:nvPr>
        </p:nvSpPr>
        <p:spPr>
          <a:xfrm>
            <a:off x="508000" y="1879600"/>
            <a:ext cx="53975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35B3FC23-79F2-4CF5-B136-2B31B004ED91}"/>
              </a:ext>
            </a:extLst>
          </p:cNvPr>
          <p:cNvSpPr>
            <a:spLocks noGrp="1"/>
          </p:cNvSpPr>
          <p:nvPr>
            <p:ph type="body" sz="quarter" idx="12"/>
          </p:nvPr>
        </p:nvSpPr>
        <p:spPr>
          <a:xfrm>
            <a:off x="6286500" y="1879600"/>
            <a:ext cx="5422900" cy="3873500"/>
          </a:xfrm>
          <a:prstGeom prst="rect">
            <a:avLst/>
          </a:prstGeom>
        </p:spPr>
        <p:txBody>
          <a:bodyPr/>
          <a:lstStyle>
            <a:lvl1pPr marL="274320" indent="-274320">
              <a:lnSpc>
                <a:spcPct val="110000"/>
              </a:lnSpc>
              <a:spcBef>
                <a:spcPts val="600"/>
              </a:spcBef>
              <a:defRPr sz="2400">
                <a:latin typeface="Mark OT Book" panose="020B0604020201010104" pitchFamily="34" charset="0"/>
              </a:defRPr>
            </a:lvl1pPr>
            <a:lvl2pPr marL="457200" indent="-274320">
              <a:lnSpc>
                <a:spcPct val="110000"/>
              </a:lnSpc>
              <a:spcBef>
                <a:spcPts val="600"/>
              </a:spcBef>
              <a:defRPr sz="2000">
                <a:latin typeface="Mark OT Book" panose="020B0604020201010104" pitchFamily="34" charset="0"/>
              </a:defRPr>
            </a:lvl2pPr>
            <a:lvl3pPr marL="640080" indent="-182880">
              <a:lnSpc>
                <a:spcPct val="110000"/>
              </a:lnSpc>
              <a:spcBef>
                <a:spcPts val="600"/>
              </a:spcBef>
              <a:defRPr sz="1800">
                <a:latin typeface="Mark OT Book" panose="020B0604020201010104" pitchFamily="34" charset="0"/>
              </a:defRPr>
            </a:lvl3pPr>
            <a:lvl4pPr marL="822960" indent="-182880">
              <a:lnSpc>
                <a:spcPct val="110000"/>
              </a:lnSpc>
              <a:spcBef>
                <a:spcPts val="600"/>
              </a:spcBef>
              <a:defRPr sz="1200">
                <a:latin typeface="Mark OT Book" panose="020B0604020201010104" pitchFamily="34" charset="0"/>
              </a:defRPr>
            </a:lvl4pPr>
            <a:lvl5pPr marL="1097280" indent="-182880">
              <a:lnSpc>
                <a:spcPct val="110000"/>
              </a:lnSpc>
              <a:spcBef>
                <a:spcPts val="600"/>
              </a:spcBef>
              <a:defRPr sz="1200">
                <a:latin typeface="Mark OT Book" panose="020B06040202010101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1426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2518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12" Type="http://schemas.openxmlformats.org/officeDocument/2006/relationships/image" Target="../media/image5.png"/><Relationship Id="rId2" Type="http://schemas.openxmlformats.org/officeDocument/2006/relationships/slideLayout" Target="../slideLayouts/slideLayout4.xml"/><Relationship Id="rId1" Type="http://schemas.openxmlformats.org/officeDocument/2006/relationships/slideLayout" Target="../slideLayouts/slideLayout3.xml"/><Relationship Id="rId11" Type="http://schemas.openxmlformats.org/officeDocument/2006/relationships/image" Target="NULL"/><Relationship Id="rId5" Type="http://schemas.openxmlformats.org/officeDocument/2006/relationships/image" Target="../media/image3.png"/><Relationship Id="rId10" Type="http://schemas.openxmlformats.org/officeDocument/2006/relationships/image" Target="../media/image4.png"/><Relationship Id="rId4" Type="http://schemas.openxmlformats.org/officeDocument/2006/relationships/image" Target="NULL"/><Relationship Id="rId9" Type="http://schemas.openxmlformats.org/officeDocument/2006/relationships/image" Target="NUL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3.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8.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18" Type="http://schemas.openxmlformats.org/officeDocument/2006/relationships/image" Target="../media/image5.png"/><Relationship Id="rId3" Type="http://schemas.openxmlformats.org/officeDocument/2006/relationships/theme" Target="../theme/theme6.xml"/><Relationship Id="rId17" Type="http://schemas.openxmlformats.org/officeDocument/2006/relationships/image" Target="NULL"/><Relationship Id="rId2" Type="http://schemas.openxmlformats.org/officeDocument/2006/relationships/slideLayout" Target="../slideLayouts/slideLayout15.xml"/><Relationship Id="rId16" Type="http://schemas.openxmlformats.org/officeDocument/2006/relationships/image" Target="../media/image11.png"/><Relationship Id="rId1" Type="http://schemas.openxmlformats.org/officeDocument/2006/relationships/slideLayout" Target="../slideLayouts/slideLayout14.xml"/><Relationship Id="rId5" Type="http://schemas.openxmlformats.org/officeDocument/2006/relationships/image" Target="../media/image4.png"/><Relationship Id="rId15" Type="http://schemas.openxmlformats.org/officeDocument/2006/relationships/image" Target="NULL"/><Relationship Id="rId19" Type="http://schemas.openxmlformats.org/officeDocument/2006/relationships/image" Target="../media/image8.png"/><Relationship Id="rId4" Type="http://schemas.openxmlformats.org/officeDocument/2006/relationships/image" Target="NUL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heme" Target="../theme/theme7.xml"/><Relationship Id="rId7"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60.pdf"/><Relationship Id="rId5" Type="http://schemas.openxmlformats.org/officeDocument/2006/relationships/image" Target="../media/image6.png"/><Relationship Id="rId4" Type="http://schemas.openxmlformats.org/officeDocument/2006/relationships/image" Target="../media/image190.pdf"/></Relationships>
</file>

<file path=ppt/slideMasters/_rels/slideMaster8.xml.rels><?xml version="1.0" encoding="UTF-8" standalone="yes"?>
<Relationships xmlns="http://schemas.openxmlformats.org/package/2006/relationships"><Relationship Id="rId13" Type="http://schemas.openxmlformats.org/officeDocument/2006/relationships/image" Target="../media/image90.pdf"/><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theme" Target="../theme/theme8.xml"/><Relationship Id="rId4" Type="http://schemas.openxmlformats.org/officeDocument/2006/relationships/slideLayout" Target="../slideLayouts/slideLayout2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Fulbright_Back1.png" descr="Fulbright_Back1.png"/>
          <p:cNvPicPr>
            <a:picLocks noChangeAspect="1"/>
          </p:cNvPicPr>
          <p:nvPr userDrawn="1"/>
        </p:nvPicPr>
        <p:blipFill>
          <a:blip r:embed="rId4"/>
          <a:srcRect t="12660" b="12660"/>
          <a:stretch>
            <a:fillRect/>
          </a:stretch>
        </p:blipFill>
        <p:spPr>
          <a:xfrm>
            <a:off x="-26095" y="-1"/>
            <a:ext cx="12267591" cy="6871077"/>
          </a:xfrm>
          <a:prstGeom prst="rect">
            <a:avLst/>
          </a:prstGeom>
          <a:ln w="12700">
            <a:miter lim="400000"/>
          </a:ln>
        </p:spPr>
      </p:pic>
    </p:spTree>
    <p:extLst>
      <p:ext uri="{BB962C8B-B14F-4D97-AF65-F5344CB8AC3E}">
        <p14:creationId xmlns:p14="http://schemas.microsoft.com/office/powerpoint/2010/main" val="4129555857"/>
      </p:ext>
    </p:extLst>
  </p:cSld>
  <p:clrMap bg1="lt1" tx1="dk1" bg2="lt2" tx2="dk2" accent1="accent1" accent2="accent2" accent3="accent3" accent4="accent4" accent5="accent5" accent6="accent6" hlink="hlink" folHlink="folHlink"/>
  <p:sldLayoutIdLst>
    <p:sldLayoutId id="2147483694" r:id="rId1"/>
    <p:sldLayoutId id="2147483698" r:id="rId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1pPr>
      <a:lvl2pPr marL="555171" marR="0" indent="-326571"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2pPr>
      <a:lvl3pPr marL="762000" marR="0" indent="-30480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3pPr>
      <a:lvl4pPr marL="1051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4pPr>
      <a:lvl5pPr marL="12801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5pPr>
      <a:lvl6pPr marL="15087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6pPr>
      <a:lvl7pPr marL="17373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7pPr>
      <a:lvl8pPr marL="19659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8pPr>
      <a:lvl9pPr marL="2194560" marR="0" indent="-365760" algn="l" defTabSz="914400" rtl="0" latinLnBrk="0">
        <a:lnSpc>
          <a:spcPct val="100000"/>
        </a:lnSpc>
        <a:spcBef>
          <a:spcPts val="750"/>
        </a:spcBef>
        <a:spcAft>
          <a:spcPts val="0"/>
        </a:spcAft>
        <a:buClrTx/>
        <a:buSzPct val="100000"/>
        <a:buFont typeface="Arial"/>
        <a:buChar char="•"/>
        <a:tabLst/>
        <a:defRPr sz="3200" b="0" i="0" u="none" strike="noStrike" cap="none" spc="0" baseline="0">
          <a:ln>
            <a:noFill/>
          </a:ln>
          <a:solidFill>
            <a:schemeClr val="accent6"/>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228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685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1143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1600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25400" y="0"/>
            <a:ext cx="12242800" cy="6858000"/>
          </a:xfrm>
          <a:prstGeom prst="rect">
            <a:avLst/>
          </a:prstGeom>
        </p:spPr>
      </p:pic>
      <p:pic>
        <p:nvPicPr>
          <p:cNvPr id="11" name="Picture 10"/>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9955066" y="6321580"/>
            <a:ext cx="1714500" cy="152400"/>
          </a:xfrm>
          <a:prstGeom prst="rect">
            <a:avLst/>
          </a:prstGeom>
        </p:spPr>
      </p:pic>
      <p:pic>
        <p:nvPicPr>
          <p:cNvPr id="7" name="Picture 6"/>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25400" y="5838922"/>
            <a:ext cx="12242800" cy="1028700"/>
          </a:xfrm>
          <a:prstGeom prst="rect">
            <a:avLst/>
          </a:prstGeom>
        </p:spPr>
      </p:pic>
    </p:spTree>
    <p:extLst>
      <p:ext uri="{BB962C8B-B14F-4D97-AF65-F5344CB8AC3E}">
        <p14:creationId xmlns:p14="http://schemas.microsoft.com/office/powerpoint/2010/main" val="2846717489"/>
      </p:ext>
    </p:extLst>
  </p:cSld>
  <p:clrMap bg1="lt1" tx1="dk1" bg2="lt2" tx2="dk2" accent1="accent1" accent2="accent2" accent3="accent3" accent4="accent4" accent5="accent5" accent6="accent6" hlink="hlink" folHlink="folHlink"/>
  <p:sldLayoutIdLst>
    <p:sldLayoutId id="2147483663" r:id="rId1"/>
    <p:sldLayoutId id="2147483701"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10"/>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38150"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9771671-B446-49BD-8004-39A621F9A47D}"/>
              </a:ext>
            </a:extLst>
          </p:cNvPr>
          <p:cNvSpPr/>
          <p:nvPr userDrawn="1"/>
        </p:nvSpPr>
        <p:spPr>
          <a:xfrm>
            <a:off x="297654" y="104775"/>
            <a:ext cx="752475" cy="64293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5" name="Picture 5"/>
          <p:cNvPicPr>
            <a:picLocks noChangeAspect="1" noChangeArrowheads="1"/>
          </p:cNvPicPr>
          <p:nvPr userDrawn="1"/>
        </p:nvPicPr>
        <p:blipFill>
          <a:blip r:embed="rId8">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10;&#10;Description automatically generated">
            <a:extLst>
              <a:ext uri="{FF2B5EF4-FFF2-40B4-BE49-F238E27FC236}">
                <a16:creationId xmlns:a16="http://schemas.microsoft.com/office/drawing/2014/main" id="{40A8809B-2E6B-4B28-8474-EB55698ADDA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722928989"/>
      </p:ext>
    </p:extLst>
  </p:cSld>
  <p:clrMap bg1="lt1" tx1="dk1" bg2="lt2" tx2="dk2" accent1="accent1" accent2="accent2" accent3="accent3" accent4="accent4" accent5="accent5" accent6="accent6" hlink="hlink" folHlink="folHlink"/>
  <p:sldLayoutIdLst>
    <p:sldLayoutId id="2147483702" r:id="rId1"/>
    <p:sldLayoutId id="2147483696" r:id="rId2"/>
    <p:sldLayoutId id="2147483699" r:id="rId3"/>
    <p:sldLayoutId id="2147483667" r:id="rId4"/>
    <p:sldLayoutId id="2147483708" r:id="rId5"/>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1"/>
          <p:cNvPicPr>
            <a:picLocks noChangeAspect="1" noChangeArrowheads="1"/>
          </p:cNvPicPr>
          <p:nvPr/>
        </p:nvPicPr>
        <p:blipFill>
          <a:blip r:embed="rId4">
            <a:extLst>
              <a:ext uri="{28A0092B-C50C-407E-A947-70E740481C1C}">
                <a14:useLocalDpi xmlns:a14="http://schemas.microsoft.com/office/drawing/2010/main" val="0"/>
              </a:ext>
            </a:extLst>
          </a:blip>
          <a:srcRect t="2020"/>
          <a:stretch>
            <a:fillRect/>
          </a:stretch>
        </p:blipFill>
        <p:spPr bwMode="auto">
          <a:xfrm>
            <a:off x="5514975" y="1"/>
            <a:ext cx="6692900" cy="65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0"/>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8150" y="17303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userDrawn="1"/>
        </p:nvPicPr>
        <p:blipFill>
          <a:blip r:embed="rId6">
            <a:extLst>
              <a:ext uri="{28A0092B-C50C-407E-A947-70E740481C1C}">
                <a14:useLocalDpi xmlns:a14="http://schemas.microsoft.com/office/drawing/2010/main" val="0"/>
              </a:ext>
            </a:extLst>
          </a:blip>
          <a:srcRect r="285"/>
          <a:stretch>
            <a:fillRect/>
          </a:stretch>
        </p:blipFill>
        <p:spPr bwMode="auto">
          <a:xfrm>
            <a:off x="-7938" y="5953125"/>
            <a:ext cx="1220787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F59B051-6EB6-4B96-BA33-9240DD82063E}"/>
              </a:ext>
            </a:extLst>
          </p:cNvPr>
          <p:cNvSpPr/>
          <p:nvPr userDrawn="1"/>
        </p:nvSpPr>
        <p:spPr>
          <a:xfrm>
            <a:off x="245269" y="100013"/>
            <a:ext cx="797719" cy="73580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1D7C09BD-DD33-4941-8845-D6D5A1F2CCEE}"/>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2112944779"/>
      </p:ext>
    </p:extLst>
  </p:cSld>
  <p:clrMap bg1="lt1" tx1="dk1" bg2="lt2" tx2="dk2" accent1="accent1" accent2="accent2" accent3="accent3" accent4="accent4" accent5="accent5" accent6="accent6" hlink="hlink" folHlink="folHlink"/>
  <p:sldLayoutIdLst>
    <p:sldLayoutId id="2147483703" r:id="rId1"/>
    <p:sldLayoutId id="2147483671"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4">
            <a:extLst>
              <a:ext uri="{28A0092B-C50C-407E-A947-70E740481C1C}">
                <a14:useLocalDpi xmlns:a14="http://schemas.microsoft.com/office/drawing/2010/main" val="0"/>
              </a:ext>
            </a:extLst>
          </a:blip>
          <a:srcRect r="365"/>
          <a:stretch>
            <a:fillRect/>
          </a:stretch>
        </p:blipFill>
        <p:spPr bwMode="auto">
          <a:xfrm>
            <a:off x="-6350" y="5943600"/>
            <a:ext cx="12198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4975" y="188278"/>
            <a:ext cx="113157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7784389-23AF-4307-9E2F-F98B7CED07FA}"/>
              </a:ext>
            </a:extLst>
          </p:cNvPr>
          <p:cNvSpPr/>
          <p:nvPr userDrawn="1"/>
        </p:nvSpPr>
        <p:spPr>
          <a:xfrm>
            <a:off x="123826" y="0"/>
            <a:ext cx="919956" cy="105727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F336F3F1-E221-4300-A964-9BC12A7DB08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1574597585"/>
      </p:ext>
    </p:extLst>
  </p:cSld>
  <p:clrMap bg1="lt1" tx1="dk1" bg2="lt2" tx2="dk2" accent1="accent1" accent2="accent2" accent3="accent3" accent4="accent4" accent5="accent5" accent6="accent6" hlink="hlink" folHlink="folHlink"/>
  <p:sldLayoutIdLst>
    <p:sldLayoutId id="2147483704" r:id="rId1"/>
    <p:sldLayoutId id="2147483673" r:id="rId2"/>
  </p:sldLayoutIdLst>
  <p:txStyles>
    <p:titleStyle>
      <a:lvl1pPr algn="ctr" defTabSz="228600" rtl="0" eaLnBrk="0" fontAlgn="base" hangingPunct="0">
        <a:spcBef>
          <a:spcPct val="0"/>
        </a:spcBef>
        <a:spcAft>
          <a:spcPct val="0"/>
        </a:spcAft>
        <a:defRPr sz="2200" kern="1200">
          <a:solidFill>
            <a:schemeClr val="tx1"/>
          </a:solidFill>
          <a:latin typeface="+mj-lt"/>
          <a:ea typeface="+mj-ea"/>
          <a:cs typeface="+mj-cs"/>
        </a:defRPr>
      </a:lvl1pPr>
      <a:lvl2pPr algn="ctr" defTabSz="228600" rtl="0" eaLnBrk="0" fontAlgn="base" hangingPunct="0">
        <a:spcBef>
          <a:spcPct val="0"/>
        </a:spcBef>
        <a:spcAft>
          <a:spcPct val="0"/>
        </a:spcAft>
        <a:defRPr sz="2200">
          <a:solidFill>
            <a:schemeClr val="tx1"/>
          </a:solidFill>
          <a:latin typeface="Calibri" panose="020F0502020204030204" pitchFamily="34" charset="0"/>
        </a:defRPr>
      </a:lvl2pPr>
      <a:lvl3pPr algn="ctr" defTabSz="228600" rtl="0" eaLnBrk="0" fontAlgn="base" hangingPunct="0">
        <a:spcBef>
          <a:spcPct val="0"/>
        </a:spcBef>
        <a:spcAft>
          <a:spcPct val="0"/>
        </a:spcAft>
        <a:defRPr sz="2200">
          <a:solidFill>
            <a:schemeClr val="tx1"/>
          </a:solidFill>
          <a:latin typeface="Calibri" panose="020F0502020204030204" pitchFamily="34" charset="0"/>
        </a:defRPr>
      </a:lvl3pPr>
      <a:lvl4pPr algn="ctr" defTabSz="228600" rtl="0" eaLnBrk="0" fontAlgn="base" hangingPunct="0">
        <a:spcBef>
          <a:spcPct val="0"/>
        </a:spcBef>
        <a:spcAft>
          <a:spcPct val="0"/>
        </a:spcAft>
        <a:defRPr sz="2200">
          <a:solidFill>
            <a:schemeClr val="tx1"/>
          </a:solidFill>
          <a:latin typeface="Calibri" panose="020F0502020204030204" pitchFamily="34" charset="0"/>
        </a:defRPr>
      </a:lvl4pPr>
      <a:lvl5pPr algn="ctr" defTabSz="228600" rtl="0" eaLnBrk="0" fontAlgn="base" hangingPunct="0">
        <a:spcBef>
          <a:spcPct val="0"/>
        </a:spcBef>
        <a:spcAft>
          <a:spcPct val="0"/>
        </a:spcAft>
        <a:defRPr sz="2200">
          <a:solidFill>
            <a:schemeClr val="tx1"/>
          </a:solidFill>
          <a:latin typeface="Calibri" panose="020F0502020204030204" pitchFamily="34" charset="0"/>
        </a:defRPr>
      </a:lvl5pPr>
      <a:lvl6pPr marL="457200" algn="ctr" defTabSz="228600" rtl="0" fontAlgn="base">
        <a:spcBef>
          <a:spcPct val="0"/>
        </a:spcBef>
        <a:spcAft>
          <a:spcPct val="0"/>
        </a:spcAft>
        <a:defRPr sz="2200">
          <a:solidFill>
            <a:schemeClr val="tx1"/>
          </a:solidFill>
          <a:latin typeface="Calibri" panose="020F0502020204030204" pitchFamily="34" charset="0"/>
        </a:defRPr>
      </a:lvl6pPr>
      <a:lvl7pPr marL="914400" algn="ctr" defTabSz="228600" rtl="0" fontAlgn="base">
        <a:spcBef>
          <a:spcPct val="0"/>
        </a:spcBef>
        <a:spcAft>
          <a:spcPct val="0"/>
        </a:spcAft>
        <a:defRPr sz="2200">
          <a:solidFill>
            <a:schemeClr val="tx1"/>
          </a:solidFill>
          <a:latin typeface="Calibri" panose="020F0502020204030204" pitchFamily="34" charset="0"/>
        </a:defRPr>
      </a:lvl7pPr>
      <a:lvl8pPr marL="1371600" algn="ctr" defTabSz="228600" rtl="0" fontAlgn="base">
        <a:spcBef>
          <a:spcPct val="0"/>
        </a:spcBef>
        <a:spcAft>
          <a:spcPct val="0"/>
        </a:spcAft>
        <a:defRPr sz="2200">
          <a:solidFill>
            <a:schemeClr val="tx1"/>
          </a:solidFill>
          <a:latin typeface="Calibri" panose="020F0502020204030204" pitchFamily="34" charset="0"/>
        </a:defRPr>
      </a:lvl8pPr>
      <a:lvl9pPr marL="1828800" algn="ctr" defTabSz="228600" rtl="0" fontAlgn="base">
        <a:spcBef>
          <a:spcPct val="0"/>
        </a:spcBef>
        <a:spcAft>
          <a:spcPct val="0"/>
        </a:spcAft>
        <a:defRPr sz="2200">
          <a:solidFill>
            <a:schemeClr val="tx1"/>
          </a:solidFill>
          <a:latin typeface="Calibri" panose="020F0502020204030204" pitchFamily="34" charset="0"/>
        </a:defRPr>
      </a:lvl9pPr>
    </p:titleStyle>
    <p:bodyStyle>
      <a:lvl1pPr marL="171450" indent="-171450" algn="l" defTabSz="228600"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1pPr>
      <a:lvl2pPr marL="371475" indent="-142875" algn="l" defTabSz="228600" rtl="0" eaLnBrk="0" fontAlgn="base" hangingPunct="0">
        <a:spcBef>
          <a:spcPct val="20000"/>
        </a:spcBef>
        <a:spcAft>
          <a:spcPct val="0"/>
        </a:spcAft>
        <a:buFont typeface="Arial" panose="020B0604020202020204" pitchFamily="34" charset="0"/>
        <a:buChar char="–"/>
        <a:defRPr sz="1400" kern="1200">
          <a:solidFill>
            <a:schemeClr val="tx1"/>
          </a:solidFill>
          <a:latin typeface="+mn-lt"/>
          <a:ea typeface="+mn-ea"/>
          <a:cs typeface="+mn-cs"/>
        </a:defRPr>
      </a:lvl2pPr>
      <a:lvl3pPr marL="571500" indent="-114300" algn="l" defTabSz="228600" rtl="0" eaLnBrk="0" fontAlgn="base" hangingPunct="0">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8001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4pPr>
      <a:lvl5pPr marL="1028700" indent="-114300" algn="l" defTabSz="228600" rtl="0" eaLnBrk="0" fontAlgn="base" hangingPunct="0">
        <a:spcBef>
          <a:spcPct val="20000"/>
        </a:spcBef>
        <a:spcAft>
          <a:spcPct val="0"/>
        </a:spcAft>
        <a:buFont typeface="Arial" panose="020B0604020202020204" pitchFamily="34" charset="0"/>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955066" y="6321580"/>
            <a:ext cx="1714500" cy="152400"/>
          </a:xfrm>
          <a:prstGeom prst="rect">
            <a:avLst/>
          </a:prstGeom>
        </p:spPr>
      </p:pic>
      <p:pic>
        <p:nvPicPr>
          <p:cNvPr id="9" name="Picture 8"/>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5"/>
              <a:stretch>
                <a:fillRect/>
              </a:stretch>
            </p:blipFill>
          </mc:Choice>
          <mc:Fallback>
            <p:blipFill>
              <a:blip r:embed="rId16"/>
              <a:stretch>
                <a:fillRect/>
              </a:stretch>
            </p:blipFill>
          </mc:Fallback>
        </mc:AlternateContent>
        <p:spPr>
          <a:xfrm>
            <a:off x="438150" y="173068"/>
            <a:ext cx="11315700" cy="527050"/>
          </a:xfrm>
          <a:prstGeom prst="rect">
            <a:avLst/>
          </a:prstGeom>
        </p:spPr>
      </p:pic>
      <p:pic>
        <p:nvPicPr>
          <p:cNvPr id="6" name="Picture 5"/>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7"/>
              <a:srcRect r="443"/>
              <a:stretch>
                <a:fillRect/>
              </a:stretch>
            </p:blipFill>
          </mc:Choice>
          <mc:Fallback>
            <p:blipFill>
              <a:blip r:embed="rId18"/>
              <a:srcRect r="443"/>
              <a:stretch>
                <a:fillRect/>
              </a:stretch>
            </p:blipFill>
          </mc:Fallback>
        </mc:AlternateContent>
        <p:spPr>
          <a:xfrm>
            <a:off x="3463" y="5838922"/>
            <a:ext cx="12188537" cy="1028700"/>
          </a:xfrm>
          <a:prstGeom prst="rect">
            <a:avLst/>
          </a:prstGeom>
        </p:spPr>
      </p:pic>
      <p:pic>
        <p:nvPicPr>
          <p:cNvPr id="5" name="Picture 4" descr="Logo&#10;&#10;Description automatically generated">
            <a:extLst>
              <a:ext uri="{FF2B5EF4-FFF2-40B4-BE49-F238E27FC236}">
                <a16:creationId xmlns:a16="http://schemas.microsoft.com/office/drawing/2014/main" id="{9562F989-7571-4479-8C1D-C261483E410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06560" y="86043"/>
            <a:ext cx="737221" cy="731520"/>
          </a:xfrm>
          <a:prstGeom prst="rect">
            <a:avLst/>
          </a:prstGeom>
        </p:spPr>
      </p:pic>
    </p:spTree>
    <p:extLst>
      <p:ext uri="{BB962C8B-B14F-4D97-AF65-F5344CB8AC3E}">
        <p14:creationId xmlns:p14="http://schemas.microsoft.com/office/powerpoint/2010/main" val="4267193247"/>
      </p:ext>
    </p:extLst>
  </p:cSld>
  <p:clrMap bg1="lt1" tx1="dk1" bg2="lt2" tx2="dk2" accent1="accent1" accent2="accent2" accent3="accent3" accent4="accent4" accent5="accent5" accent6="accent6" hlink="hlink" folHlink="folHlink"/>
  <p:sldLayoutIdLst>
    <p:sldLayoutId id="2147483705" r:id="rId1"/>
    <p:sldLayoutId id="2147483675"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38150" y="173068"/>
            <a:ext cx="11315700" cy="527050"/>
          </a:xfrm>
          <a:prstGeom prst="rect">
            <a:avLst/>
          </a:prstGeom>
        </p:spPr>
      </p:pic>
      <p:pic>
        <p:nvPicPr>
          <p:cNvPr id="5" name="Picture 4"/>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6"/>
              <a:srcRect r="225"/>
              <a:stretch>
                <a:fillRect/>
              </a:stretch>
            </p:blipFill>
          </mc:Choice>
          <mc:Fallback>
            <p:blipFill>
              <a:blip r:embed="rId7"/>
              <a:srcRect r="225"/>
              <a:stretch>
                <a:fillRect/>
              </a:stretch>
            </p:blipFill>
          </mc:Fallback>
        </mc:AlternateContent>
        <p:spPr>
          <a:xfrm>
            <a:off x="-7513" y="5847188"/>
            <a:ext cx="12215292" cy="1028700"/>
          </a:xfrm>
          <a:prstGeom prst="rect">
            <a:avLst/>
          </a:prstGeom>
        </p:spPr>
      </p:pic>
      <p:sp>
        <p:nvSpPr>
          <p:cNvPr id="2" name="Rectangle 1">
            <a:extLst>
              <a:ext uri="{FF2B5EF4-FFF2-40B4-BE49-F238E27FC236}">
                <a16:creationId xmlns:a16="http://schemas.microsoft.com/office/drawing/2014/main" id="{8BE0C3AA-C8D4-43B6-9719-68265365AD9B}"/>
              </a:ext>
            </a:extLst>
          </p:cNvPr>
          <p:cNvSpPr/>
          <p:nvPr userDrawn="1"/>
        </p:nvSpPr>
        <p:spPr>
          <a:xfrm>
            <a:off x="149290" y="65314"/>
            <a:ext cx="858416" cy="90507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Logo&#10;&#10;Description automatically generated">
            <a:extLst>
              <a:ext uri="{FF2B5EF4-FFF2-40B4-BE49-F238E27FC236}">
                <a16:creationId xmlns:a16="http://schemas.microsoft.com/office/drawing/2014/main" id="{8A35EC25-7C0D-4B3C-9679-E60A815F0FCC}"/>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5507" t="13081" r="14140" b="15732"/>
          <a:stretch/>
        </p:blipFill>
        <p:spPr>
          <a:xfrm>
            <a:off x="414339" y="135731"/>
            <a:ext cx="588168" cy="590550"/>
          </a:xfrm>
          <a:prstGeom prst="ellipse">
            <a:avLst/>
          </a:prstGeom>
        </p:spPr>
      </p:pic>
    </p:spTree>
    <p:extLst>
      <p:ext uri="{BB962C8B-B14F-4D97-AF65-F5344CB8AC3E}">
        <p14:creationId xmlns:p14="http://schemas.microsoft.com/office/powerpoint/2010/main" val="4000591213"/>
      </p:ext>
    </p:extLst>
  </p:cSld>
  <p:clrMap bg1="lt1" tx1="dk1" bg2="lt2" tx2="dk2" accent1="accent1" accent2="accent2" accent3="accent3" accent4="accent4" accent5="accent5" accent6="accent6" hlink="hlink" folHlink="folHlink"/>
  <p:sldLayoutIdLst>
    <p:sldLayoutId id="2147483706" r:id="rId1"/>
    <p:sldLayoutId id="2147483687" r:id="rId2"/>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13"/>
              <a:srcRect r="443"/>
              <a:stretch>
                <a:fillRect/>
              </a:stretch>
            </p:blipFill>
          </mc:Choice>
          <mc:Fallback>
            <p:blipFill>
              <a:blip r:embed="rId14"/>
              <a:srcRect r="443"/>
              <a:stretch>
                <a:fillRect/>
              </a:stretch>
            </p:blipFill>
          </mc:Fallback>
        </mc:AlternateContent>
        <p:spPr>
          <a:xfrm>
            <a:off x="3463" y="5838922"/>
            <a:ext cx="12188537" cy="1028700"/>
          </a:xfrm>
          <a:prstGeom prst="rect">
            <a:avLst/>
          </a:prstGeom>
        </p:spPr>
      </p:pic>
    </p:spTree>
    <p:extLst>
      <p:ext uri="{BB962C8B-B14F-4D97-AF65-F5344CB8AC3E}">
        <p14:creationId xmlns:p14="http://schemas.microsoft.com/office/powerpoint/2010/main" val="1565635443"/>
      </p:ext>
    </p:extLst>
  </p:cSld>
  <p:clrMap bg1="lt1" tx1="dk1" bg2="lt2" tx2="dk2" accent1="accent1" accent2="accent2" accent3="accent3" accent4="accent4" accent5="accent5" accent6="accent6" hlink="hlink" folHlink="folHlink"/>
  <p:sldLayoutIdLst>
    <p:sldLayoutId id="2147483707" r:id="rId1"/>
    <p:sldLayoutId id="2147483691" r:id="rId2"/>
    <p:sldLayoutId id="2147483695" r:id="rId3"/>
    <p:sldLayoutId id="2147483697" r:id="rId4"/>
  </p:sldLayoutIdLst>
  <p:txStyles>
    <p:titleStyle>
      <a:lvl1pPr algn="ctr" defTabSz="2286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228600" rtl="0" eaLnBrk="1" latinLnBrk="0" hangingPunct="1">
        <a:spcBef>
          <a:spcPct val="20000"/>
        </a:spcBef>
        <a:buFont typeface="Arial"/>
        <a:buChar char="•"/>
        <a:defRPr sz="1600" kern="1200">
          <a:solidFill>
            <a:schemeClr val="tx1"/>
          </a:solidFill>
          <a:latin typeface="+mn-lt"/>
          <a:ea typeface="+mn-ea"/>
          <a:cs typeface="+mn-cs"/>
        </a:defRPr>
      </a:lvl1pPr>
      <a:lvl2pPr marL="371475" indent="-142875" algn="l" defTabSz="228600" rtl="0" eaLnBrk="1" latinLnBrk="0" hangingPunct="1">
        <a:spcBef>
          <a:spcPct val="20000"/>
        </a:spcBef>
        <a:buFont typeface="Arial"/>
        <a:buChar char="–"/>
        <a:defRPr sz="1400" kern="1200">
          <a:solidFill>
            <a:schemeClr val="tx1"/>
          </a:solidFill>
          <a:latin typeface="+mn-lt"/>
          <a:ea typeface="+mn-ea"/>
          <a:cs typeface="+mn-cs"/>
        </a:defRPr>
      </a:lvl2pPr>
      <a:lvl3pPr marL="571500" indent="-114300" algn="l" defTabSz="228600" rtl="0" eaLnBrk="1" latinLnBrk="0" hangingPunct="1">
        <a:spcBef>
          <a:spcPct val="20000"/>
        </a:spcBef>
        <a:buFont typeface="Arial"/>
        <a:buChar char="•"/>
        <a:defRPr sz="1200" kern="1200">
          <a:solidFill>
            <a:schemeClr val="tx1"/>
          </a:solidFill>
          <a:latin typeface="+mn-lt"/>
          <a:ea typeface="+mn-ea"/>
          <a:cs typeface="+mn-cs"/>
        </a:defRPr>
      </a:lvl3pPr>
      <a:lvl4pPr marL="800100" indent="-114300" algn="l" defTabSz="228600" rtl="0" eaLnBrk="1" latinLnBrk="0" hangingPunct="1">
        <a:spcBef>
          <a:spcPct val="20000"/>
        </a:spcBef>
        <a:buFont typeface="Arial"/>
        <a:buChar char="–"/>
        <a:defRPr sz="1000" kern="1200">
          <a:solidFill>
            <a:schemeClr val="tx1"/>
          </a:solidFill>
          <a:latin typeface="+mn-lt"/>
          <a:ea typeface="+mn-ea"/>
          <a:cs typeface="+mn-cs"/>
        </a:defRPr>
      </a:lvl4pPr>
      <a:lvl5pPr marL="1028700" indent="-114300" algn="l" defTabSz="228600" rtl="0" eaLnBrk="1" latinLnBrk="0" hangingPunct="1">
        <a:spcBef>
          <a:spcPct val="20000"/>
        </a:spcBef>
        <a:buFont typeface="Arial"/>
        <a:buChar char="»"/>
        <a:defRPr sz="1000" kern="1200">
          <a:solidFill>
            <a:schemeClr val="tx1"/>
          </a:solidFill>
          <a:latin typeface="+mn-lt"/>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hyperlink" Target="https://awards.cies.org/"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d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hyperlink" Target="mailto:IEA@iie.org" TargetMode="Externa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hyperlink" Target="mailto:OLF@iie.org" TargetMode="External"/><Relationship Id="rId3" Type="http://schemas.openxmlformats.org/officeDocument/2006/relationships/image" Target="../media/image24.pdf"/><Relationship Id="rId7" Type="http://schemas.openxmlformats.org/officeDocument/2006/relationships/hyperlink" Target="http://www.cies.org/olf"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mailto:SIR@iie.org" TargetMode="External"/><Relationship Id="rId5" Type="http://schemas.openxmlformats.org/officeDocument/2006/relationships/hyperlink" Target="http://www.cies.org/sir" TargetMode="External"/><Relationship Id="rId10" Type="http://schemas.openxmlformats.org/officeDocument/2006/relationships/hyperlink" Target="mailto:Dcook@iie.org" TargetMode="External"/><Relationship Id="rId4" Type="http://schemas.openxmlformats.org/officeDocument/2006/relationships/image" Target="../media/image14.png"/><Relationship Id="rId9" Type="http://schemas.openxmlformats.org/officeDocument/2006/relationships/hyperlink" Target="https://foreign.fulbrightonline.org/about/fulbright-flta"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cies.org/alumni-ambassadors"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14.png"/><Relationship Id="rId4" Type="http://schemas.openxmlformats.org/officeDocument/2006/relationships/image" Target="../media/image240.pdf"/></Relationships>
</file>

<file path=ppt/slides/_rels/slide18.xml.rels><?xml version="1.0" encoding="UTF-8" standalone="yes"?>
<Relationships xmlns="http://schemas.openxmlformats.org/package/2006/relationships"><Relationship Id="rId8" Type="http://schemas.openxmlformats.org/officeDocument/2006/relationships/hyperlink" Target="mailto:DDRA@ed.gov" TargetMode="External"/><Relationship Id="rId3" Type="http://schemas.openxmlformats.org/officeDocument/2006/relationships/hyperlink" Target="mailto:arctic@iie.org" TargetMode="External"/><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4.pdf"/><Relationship Id="rId11" Type="http://schemas.openxmlformats.org/officeDocument/2006/relationships/hyperlink" Target="mailto:FulbrightTGC@irex.org" TargetMode="External"/><Relationship Id="rId5" Type="http://schemas.openxmlformats.org/officeDocument/2006/relationships/hyperlink" Target="mailto:fulbrightspecialist@worldlearning.org" TargetMode="External"/><Relationship Id="rId10" Type="http://schemas.openxmlformats.org/officeDocument/2006/relationships/hyperlink" Target="mailto:irex@irex.org" TargetMode="External"/><Relationship Id="rId4" Type="http://schemas.openxmlformats.org/officeDocument/2006/relationships/hyperlink" Target="mailto:GPA@ed.gov" TargetMode="External"/><Relationship Id="rId9" Type="http://schemas.openxmlformats.org/officeDocument/2006/relationships/hyperlink" Target="mailto:FBstudent@iie.org"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cies2.org" TargetMode="External"/><Relationship Id="rId7" Type="http://schemas.openxmlformats.org/officeDocument/2006/relationships/image" Target="../media/image36.pd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cies.org/connect-with-fulbright" TargetMode="External"/><Relationship Id="rId5" Type="http://schemas.openxmlformats.org/officeDocument/2006/relationships/hyperlink" Target="https://www.cies.org/" TargetMode="External"/><Relationship Id="rId4" Type="http://schemas.openxmlformats.org/officeDocument/2006/relationships/hyperlink" Target="mailto:scholars@iie.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4.pdf"/><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eca.state.gov/files/bureau/chapter_600_-_3_-_2016_0.pdf"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478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210322"/>
            <a:ext cx="10900069"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Things to consider when choosing an award</a:t>
            </a:r>
            <a:endParaRPr sz="4000" kern="0" dirty="0">
              <a:solidFill>
                <a:srgbClr val="0065A2"/>
              </a:solidFill>
              <a:latin typeface=""/>
              <a:sym typeface="Mark OT Bold"/>
            </a:endParaRPr>
          </a:p>
        </p:txBody>
      </p:sp>
      <p:sp>
        <p:nvSpPr>
          <p:cNvPr id="3" name="First &amp; Last Name, Position…"/>
          <p:cNvSpPr txBox="1"/>
          <p:nvPr/>
        </p:nvSpPr>
        <p:spPr>
          <a:xfrm>
            <a:off x="5905195" y="2121089"/>
            <a:ext cx="6160170" cy="170303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How does it benefit you professionally?</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How does it benefit you personally?</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How does it benefit your family? (if applicable)</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How does it fit with your financial situation?</a:t>
            </a:r>
          </a:p>
        </p:txBody>
      </p:sp>
      <p:pic>
        <p:nvPicPr>
          <p:cNvPr id="7" name="Picture 6" descr="A person riding on the back of a truck&#10;&#10;Description automatically generated">
            <a:extLst>
              <a:ext uri="{FF2B5EF4-FFF2-40B4-BE49-F238E27FC236}">
                <a16:creationId xmlns:a16="http://schemas.microsoft.com/office/drawing/2014/main" id="{6E3325BF-1ABB-4A13-9AB6-0E8592785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35" y="2121089"/>
            <a:ext cx="5047487" cy="3364991"/>
          </a:xfrm>
          <a:prstGeom prst="rect">
            <a:avLst/>
          </a:prstGeom>
        </p:spPr>
      </p:pic>
    </p:spTree>
    <p:extLst>
      <p:ext uri="{BB962C8B-B14F-4D97-AF65-F5344CB8AC3E}">
        <p14:creationId xmlns:p14="http://schemas.microsoft.com/office/powerpoint/2010/main" val="1043504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210322"/>
            <a:ext cx="10900069"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Things to consider when choosing an award</a:t>
            </a:r>
            <a:endParaRPr sz="4000" kern="0" dirty="0">
              <a:solidFill>
                <a:srgbClr val="0065A2"/>
              </a:solidFill>
              <a:latin typeface=""/>
              <a:sym typeface="Mark OT Bold"/>
            </a:endParaRPr>
          </a:p>
        </p:txBody>
      </p:sp>
      <p:pic>
        <p:nvPicPr>
          <p:cNvPr id="7" name="Picture 6" descr="A person riding on the back of a truck&#10;&#10;Description automatically generated">
            <a:extLst>
              <a:ext uri="{FF2B5EF4-FFF2-40B4-BE49-F238E27FC236}">
                <a16:creationId xmlns:a16="http://schemas.microsoft.com/office/drawing/2014/main" id="{6E3325BF-1ABB-4A13-9AB6-0E8592785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35" y="2121089"/>
            <a:ext cx="5047487" cy="3364991"/>
          </a:xfrm>
          <a:prstGeom prst="rect">
            <a:avLst/>
          </a:prstGeom>
        </p:spPr>
      </p:pic>
      <p:sp>
        <p:nvSpPr>
          <p:cNvPr id="6" name="First &amp; Last Name, Position…">
            <a:extLst>
              <a:ext uri="{FF2B5EF4-FFF2-40B4-BE49-F238E27FC236}">
                <a16:creationId xmlns:a16="http://schemas.microsoft.com/office/drawing/2014/main" id="{300D3C15-CB58-4930-BBA7-E5FC16802F9D}"/>
              </a:ext>
            </a:extLst>
          </p:cNvPr>
          <p:cNvSpPr txBox="1"/>
          <p:nvPr/>
        </p:nvSpPr>
        <p:spPr>
          <a:xfrm>
            <a:off x="5645799" y="2121089"/>
            <a:ext cx="6160170" cy="2534027"/>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nchor="t">
            <a:spAutoFit/>
          </a:bodyPr>
          <a:lstStyle/>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Match country interest, expertise, career profile, and proposal to the award description</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Language ability (if applicable)</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Discipline preferences, when specified</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Project relevance to the host country and/or institution</a:t>
            </a:r>
          </a:p>
          <a:p>
            <a:pPr marL="285750" indent="-285750">
              <a:lnSpc>
                <a:spcPct val="15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Benefits to you and your community</a:t>
            </a:r>
          </a:p>
        </p:txBody>
      </p:sp>
    </p:spTree>
    <p:extLst>
      <p:ext uri="{BB962C8B-B14F-4D97-AF65-F5344CB8AC3E}">
        <p14:creationId xmlns:p14="http://schemas.microsoft.com/office/powerpoint/2010/main" val="339211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186204"/>
            <a:ext cx="8452561"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Understanding the Awards</a:t>
            </a:r>
            <a:endParaRPr sz="4000" kern="0" dirty="0">
              <a:solidFill>
                <a:srgbClr val="0065A2"/>
              </a:solidFill>
              <a:latin typeface=""/>
              <a:sym typeface="Mark OT Bold"/>
            </a:endParaRPr>
          </a:p>
        </p:txBody>
      </p:sp>
      <p:sp>
        <p:nvSpPr>
          <p:cNvPr id="10" name="First &amp; Last Name, Position…">
            <a:hlinkClick r:id="rId3"/>
            <a:extLst>
              <a:ext uri="{FF2B5EF4-FFF2-40B4-BE49-F238E27FC236}">
                <a16:creationId xmlns:a16="http://schemas.microsoft.com/office/drawing/2014/main" id="{EB1A268F-395B-4B6C-B1AD-0A395D985E2D}"/>
              </a:ext>
            </a:extLst>
          </p:cNvPr>
          <p:cNvSpPr txBox="1"/>
          <p:nvPr/>
        </p:nvSpPr>
        <p:spPr>
          <a:xfrm>
            <a:off x="4649169" y="5273928"/>
            <a:ext cx="3139560" cy="49699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hangingPunct="0">
              <a:lnSpc>
                <a:spcPct val="150000"/>
              </a:lnSpc>
              <a:buSzPct val="120000"/>
              <a:defRPr>
                <a:solidFill>
                  <a:srgbClr val="FAFFF8"/>
                </a:solidFill>
                <a:latin typeface="Mark OT Light"/>
                <a:ea typeface="Mark OT Light"/>
                <a:cs typeface="Mark OT Light"/>
                <a:sym typeface="Mark OT Light"/>
              </a:defRPr>
            </a:pPr>
            <a:r>
              <a:rPr lang="en-US" sz="2000" b="1" kern="0" dirty="0">
                <a:solidFill>
                  <a:srgbClr val="0065A2"/>
                </a:solidFill>
                <a:latin typeface=""/>
                <a:sym typeface="Mark OT Light"/>
              </a:rPr>
              <a:t>https://awards.cies.org</a:t>
            </a:r>
            <a:endParaRPr lang="en-US" sz="1600" kern="0" dirty="0">
              <a:solidFill>
                <a:srgbClr val="454A4A"/>
              </a:solidFill>
              <a:latin typeface=""/>
              <a:sym typeface="Mark OT Light"/>
            </a:endParaRPr>
          </a:p>
        </p:txBody>
      </p:sp>
      <p:pic>
        <p:nvPicPr>
          <p:cNvPr id="3" name="Picture 2">
            <a:extLst>
              <a:ext uri="{FF2B5EF4-FFF2-40B4-BE49-F238E27FC236}">
                <a16:creationId xmlns:a16="http://schemas.microsoft.com/office/drawing/2014/main" id="{EAD5D025-6ABD-4E74-AEAB-166506519353}"/>
              </a:ext>
            </a:extLst>
          </p:cNvPr>
          <p:cNvPicPr>
            <a:picLocks noChangeAspect="1"/>
          </p:cNvPicPr>
          <p:nvPr/>
        </p:nvPicPr>
        <p:blipFill rotWithShape="1">
          <a:blip r:embed="rId4"/>
          <a:srcRect b="19837"/>
          <a:stretch/>
        </p:blipFill>
        <p:spPr>
          <a:xfrm>
            <a:off x="2224285" y="1804457"/>
            <a:ext cx="7743431" cy="3538830"/>
          </a:xfrm>
          <a:prstGeom prst="rect">
            <a:avLst/>
          </a:prstGeom>
        </p:spPr>
      </p:pic>
      <p:sp>
        <p:nvSpPr>
          <p:cNvPr id="9" name="Rectangle: Rounded Corners 8">
            <a:extLst>
              <a:ext uri="{FF2B5EF4-FFF2-40B4-BE49-F238E27FC236}">
                <a16:creationId xmlns:a16="http://schemas.microsoft.com/office/drawing/2014/main" id="{006D8646-3A7B-4F0B-8966-AEE94E4DF11C}"/>
              </a:ext>
            </a:extLst>
          </p:cNvPr>
          <p:cNvSpPr/>
          <p:nvPr/>
        </p:nvSpPr>
        <p:spPr>
          <a:xfrm>
            <a:off x="2375141" y="3573872"/>
            <a:ext cx="3961652" cy="486065"/>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hangingPunct="0">
              <a:defRPr/>
            </a:pPr>
            <a:endParaRPr lang="en-US" kern="0">
              <a:solidFill>
                <a:prstClr val="white"/>
              </a:solidFill>
              <a:latin typeface="Calibri"/>
              <a:sym typeface="Calibri"/>
            </a:endParaRPr>
          </a:p>
        </p:txBody>
      </p:sp>
    </p:spTree>
    <p:extLst>
      <p:ext uri="{BB962C8B-B14F-4D97-AF65-F5344CB8AC3E}">
        <p14:creationId xmlns:p14="http://schemas.microsoft.com/office/powerpoint/2010/main" val="756448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237754"/>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Application Components</a:t>
            </a:r>
            <a:endParaRPr sz="4000" kern="0" dirty="0">
              <a:solidFill>
                <a:srgbClr val="0065A2"/>
              </a:solidFill>
              <a:latin typeface=""/>
              <a:sym typeface="Mark OT Bold"/>
            </a:endParaRPr>
          </a:p>
        </p:txBody>
      </p:sp>
      <p:grpSp>
        <p:nvGrpSpPr>
          <p:cNvPr id="6" name="Group 5">
            <a:extLst>
              <a:ext uri="{FF2B5EF4-FFF2-40B4-BE49-F238E27FC236}">
                <a16:creationId xmlns:a16="http://schemas.microsoft.com/office/drawing/2014/main" id="{088521AD-E297-43C8-8260-8B1BA0FCC3CC}"/>
              </a:ext>
            </a:extLst>
          </p:cNvPr>
          <p:cNvGrpSpPr/>
          <p:nvPr/>
        </p:nvGrpSpPr>
        <p:grpSpPr>
          <a:xfrm>
            <a:off x="1104986" y="2192770"/>
            <a:ext cx="4783971" cy="2592860"/>
            <a:chOff x="8870405" y="4017348"/>
            <a:chExt cx="7718915" cy="4587607"/>
          </a:xfrm>
        </p:grpSpPr>
        <p:sp>
          <p:nvSpPr>
            <p:cNvPr id="7" name="First &amp; Last Name, Position…">
              <a:extLst>
                <a:ext uri="{FF2B5EF4-FFF2-40B4-BE49-F238E27FC236}">
                  <a16:creationId xmlns:a16="http://schemas.microsoft.com/office/drawing/2014/main" id="{B65802A0-5245-4489-B53A-4875A54DF7FC}"/>
                </a:ext>
              </a:extLst>
            </p:cNvPr>
            <p:cNvSpPr txBox="1"/>
            <p:nvPr/>
          </p:nvSpPr>
          <p:spPr>
            <a:xfrm>
              <a:off x="8870409" y="4017348"/>
              <a:ext cx="6852902" cy="76237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defRPr>
                  <a:solidFill>
                    <a:srgbClr val="FAFFF8"/>
                  </a:solidFill>
                  <a:latin typeface="Mark OT Bold"/>
                  <a:ea typeface="Mark OT Bold"/>
                  <a:cs typeface="Mark OT Bold"/>
                  <a:sym typeface="Mark OT Bold"/>
                </a:defRPr>
              </a:pPr>
              <a:r>
                <a:rPr lang="en-US" sz="2200" b="1" dirty="0">
                  <a:solidFill>
                    <a:srgbClr val="0065A2"/>
                  </a:solidFill>
                  <a:latin typeface=""/>
                </a:rPr>
                <a:t>Requirements:</a:t>
              </a:r>
              <a:endParaRPr sz="2200" b="1" kern="0" dirty="0">
                <a:solidFill>
                  <a:srgbClr val="0065A2"/>
                </a:solidFill>
                <a:latin typeface=""/>
                <a:sym typeface="Mark OT Bold"/>
              </a:endParaRPr>
            </a:p>
          </p:txBody>
        </p:sp>
        <p:sp>
          <p:nvSpPr>
            <p:cNvPr id="11" name="Line">
              <a:extLst>
                <a:ext uri="{FF2B5EF4-FFF2-40B4-BE49-F238E27FC236}">
                  <a16:creationId xmlns:a16="http://schemas.microsoft.com/office/drawing/2014/main" id="{58CF3091-C9A1-4F4D-97B8-59D62EE7D2A1}"/>
                </a:ext>
              </a:extLst>
            </p:cNvPr>
            <p:cNvSpPr/>
            <p:nvPr/>
          </p:nvSpPr>
          <p:spPr>
            <a:xfrm>
              <a:off x="8959909" y="5015135"/>
              <a:ext cx="913935"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12" name="First &amp; Last Name, Position…">
              <a:extLst>
                <a:ext uri="{FF2B5EF4-FFF2-40B4-BE49-F238E27FC236}">
                  <a16:creationId xmlns:a16="http://schemas.microsoft.com/office/drawing/2014/main" id="{C24588DE-E11E-499A-BE51-DADBF70BB9FC}"/>
                </a:ext>
              </a:extLst>
            </p:cNvPr>
            <p:cNvSpPr txBox="1"/>
            <p:nvPr/>
          </p:nvSpPr>
          <p:spPr>
            <a:xfrm>
              <a:off x="8870405" y="5248673"/>
              <a:ext cx="7718915" cy="335628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Application Form</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Project Statement </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Curriculum Vitae or Resume</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 Letters of Recommendation</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Language Proficiency Report (if required)</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Letter of Invitation (if required)</a:t>
              </a:r>
            </a:p>
          </p:txBody>
        </p:sp>
      </p:grpSp>
      <p:pic>
        <p:nvPicPr>
          <p:cNvPr id="13" name="Picture 12">
            <a:extLst>
              <a:ext uri="{FF2B5EF4-FFF2-40B4-BE49-F238E27FC236}">
                <a16:creationId xmlns:a16="http://schemas.microsoft.com/office/drawing/2014/main" id="{3632AAFE-C4A1-433D-A007-D1E50E420DD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077369" y="2192770"/>
            <a:ext cx="17399" cy="3108960"/>
          </a:xfrm>
          <a:prstGeom prst="rect">
            <a:avLst/>
          </a:prstGeom>
        </p:spPr>
      </p:pic>
      <p:grpSp>
        <p:nvGrpSpPr>
          <p:cNvPr id="14" name="Group 13">
            <a:extLst>
              <a:ext uri="{FF2B5EF4-FFF2-40B4-BE49-F238E27FC236}">
                <a16:creationId xmlns:a16="http://schemas.microsoft.com/office/drawing/2014/main" id="{17AE7F14-A4D8-426F-B295-A38E41665D5D}"/>
              </a:ext>
            </a:extLst>
          </p:cNvPr>
          <p:cNvGrpSpPr/>
          <p:nvPr/>
        </p:nvGrpSpPr>
        <p:grpSpPr>
          <a:xfrm>
            <a:off x="6837309" y="2193718"/>
            <a:ext cx="4831631" cy="1983462"/>
            <a:chOff x="8870407" y="4017348"/>
            <a:chExt cx="7324823" cy="3509387"/>
          </a:xfrm>
        </p:grpSpPr>
        <p:sp>
          <p:nvSpPr>
            <p:cNvPr id="15" name="First &amp; Last Name, Position…">
              <a:extLst>
                <a:ext uri="{FF2B5EF4-FFF2-40B4-BE49-F238E27FC236}">
                  <a16:creationId xmlns:a16="http://schemas.microsoft.com/office/drawing/2014/main" id="{074AD10E-8E5D-4BB6-B8DF-A839A0A3704D}"/>
                </a:ext>
              </a:extLst>
            </p:cNvPr>
            <p:cNvSpPr txBox="1"/>
            <p:nvPr/>
          </p:nvSpPr>
          <p:spPr>
            <a:xfrm>
              <a:off x="8870409" y="4017348"/>
              <a:ext cx="6852901" cy="762379"/>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buSzPct val="120000"/>
                <a:defRPr>
                  <a:solidFill>
                    <a:srgbClr val="FAFFF8"/>
                  </a:solidFill>
                  <a:latin typeface="Mark OT Light"/>
                  <a:ea typeface="Mark OT Light"/>
                  <a:cs typeface="Mark OT Light"/>
                  <a:sym typeface="Mark OT Light"/>
                </a:defRPr>
              </a:pPr>
              <a:r>
                <a:rPr lang="en-US" sz="2200" b="1" dirty="0">
                  <a:solidFill>
                    <a:srgbClr val="0065A2"/>
                  </a:solidFill>
                  <a:latin typeface=""/>
                </a:rPr>
                <a:t>Supplemental Materials:</a:t>
              </a:r>
            </a:p>
          </p:txBody>
        </p:sp>
        <p:sp>
          <p:nvSpPr>
            <p:cNvPr id="16" name="Line">
              <a:extLst>
                <a:ext uri="{FF2B5EF4-FFF2-40B4-BE49-F238E27FC236}">
                  <a16:creationId xmlns:a16="http://schemas.microsoft.com/office/drawing/2014/main" id="{A67673C4-49B0-437B-B881-04C129EE3A5E}"/>
                </a:ext>
              </a:extLst>
            </p:cNvPr>
            <p:cNvSpPr/>
            <p:nvPr/>
          </p:nvSpPr>
          <p:spPr>
            <a:xfrm flipV="1">
              <a:off x="8984656" y="5015135"/>
              <a:ext cx="75319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17" name="First &amp; Last Name, Position…">
              <a:extLst>
                <a:ext uri="{FF2B5EF4-FFF2-40B4-BE49-F238E27FC236}">
                  <a16:creationId xmlns:a16="http://schemas.microsoft.com/office/drawing/2014/main" id="{BED59A08-36AA-4330-82AF-BACF019998F7}"/>
                </a:ext>
              </a:extLst>
            </p:cNvPr>
            <p:cNvSpPr txBox="1"/>
            <p:nvPr/>
          </p:nvSpPr>
          <p:spPr>
            <a:xfrm>
              <a:off x="8870407" y="5248674"/>
              <a:ext cx="7324823" cy="22780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Course outlines or syllabi (for teaching)</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Select bibliography (for research)</a:t>
              </a:r>
            </a:p>
            <a:p>
              <a:pPr marL="285750" indent="-285750">
                <a:lnSpc>
                  <a:spcPct val="110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Portfolio submissions (for artists, architects, and journalists)</a:t>
              </a:r>
            </a:p>
          </p:txBody>
        </p:sp>
      </p:grpSp>
    </p:spTree>
    <p:extLst>
      <p:ext uri="{BB962C8B-B14F-4D97-AF65-F5344CB8AC3E}">
        <p14:creationId xmlns:p14="http://schemas.microsoft.com/office/powerpoint/2010/main" val="1112868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resentation Name…"/>
          <p:cNvSpPr txBox="1"/>
          <p:nvPr/>
        </p:nvSpPr>
        <p:spPr>
          <a:xfrm>
            <a:off x="546733" y="1200798"/>
            <a:ext cx="7005664"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Application Cycle</a:t>
            </a:r>
            <a:endParaRPr sz="4000" kern="0" dirty="0">
              <a:solidFill>
                <a:srgbClr val="0065A2"/>
              </a:solidFill>
              <a:latin typeface=""/>
              <a:sym typeface="Mark OT Bold"/>
            </a:endParaRPr>
          </a:p>
        </p:txBody>
      </p:sp>
      <p:pic>
        <p:nvPicPr>
          <p:cNvPr id="21" name="Picture 20">
            <a:extLst>
              <a:ext uri="{FF2B5EF4-FFF2-40B4-BE49-F238E27FC236}">
                <a16:creationId xmlns:a16="http://schemas.microsoft.com/office/drawing/2014/main" id="{57734143-F4B5-496C-AE5B-E36FC1BA499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4105983"/>
            <a:ext cx="9779000" cy="534077"/>
          </a:xfrm>
          <a:prstGeom prst="rect">
            <a:avLst/>
          </a:prstGeom>
        </p:spPr>
      </p:pic>
      <p:pic>
        <p:nvPicPr>
          <p:cNvPr id="22" name="Picture 21">
            <a:extLst>
              <a:ext uri="{FF2B5EF4-FFF2-40B4-BE49-F238E27FC236}">
                <a16:creationId xmlns:a16="http://schemas.microsoft.com/office/drawing/2014/main" id="{B861CF1B-9DD1-4F51-920B-23A20E0A56E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3542463"/>
            <a:ext cx="9779000" cy="457200"/>
          </a:xfrm>
          <a:prstGeom prst="rect">
            <a:avLst/>
          </a:prstGeom>
        </p:spPr>
      </p:pic>
      <p:pic>
        <p:nvPicPr>
          <p:cNvPr id="23" name="Picture 22">
            <a:extLst>
              <a:ext uri="{FF2B5EF4-FFF2-40B4-BE49-F238E27FC236}">
                <a16:creationId xmlns:a16="http://schemas.microsoft.com/office/drawing/2014/main" id="{4BD16A28-1EEE-4C2A-9E76-46090E57FDE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5328666"/>
            <a:ext cx="9779000" cy="457200"/>
          </a:xfrm>
          <a:prstGeom prst="rect">
            <a:avLst/>
          </a:prstGeom>
        </p:spPr>
      </p:pic>
      <p:pic>
        <p:nvPicPr>
          <p:cNvPr id="24" name="Picture 23">
            <a:extLst>
              <a:ext uri="{FF2B5EF4-FFF2-40B4-BE49-F238E27FC236}">
                <a16:creationId xmlns:a16="http://schemas.microsoft.com/office/drawing/2014/main" id="{335D4A13-006A-4ADC-8C9E-C73BB41D38E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4765146"/>
            <a:ext cx="9779000" cy="457200"/>
          </a:xfrm>
          <a:prstGeom prst="rect">
            <a:avLst/>
          </a:prstGeom>
        </p:spPr>
      </p:pic>
      <p:pic>
        <p:nvPicPr>
          <p:cNvPr id="25" name="Picture 24">
            <a:extLst>
              <a:ext uri="{FF2B5EF4-FFF2-40B4-BE49-F238E27FC236}">
                <a16:creationId xmlns:a16="http://schemas.microsoft.com/office/drawing/2014/main" id="{2F79165A-00CD-4105-8170-BFBAFE7EE0E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2446770"/>
            <a:ext cx="9779000" cy="457200"/>
          </a:xfrm>
          <a:prstGeom prst="rect">
            <a:avLst/>
          </a:prstGeom>
        </p:spPr>
      </p:pic>
      <p:pic>
        <p:nvPicPr>
          <p:cNvPr id="26" name="Picture 25">
            <a:extLst>
              <a:ext uri="{FF2B5EF4-FFF2-40B4-BE49-F238E27FC236}">
                <a16:creationId xmlns:a16="http://schemas.microsoft.com/office/drawing/2014/main" id="{2D30C48F-BDC8-4892-9422-6458E61415A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1891916"/>
            <a:ext cx="9779000" cy="457200"/>
          </a:xfrm>
          <a:prstGeom prst="rect">
            <a:avLst/>
          </a:prstGeom>
        </p:spPr>
      </p:pic>
      <p:sp>
        <p:nvSpPr>
          <p:cNvPr id="29" name="First &amp; Last Name, Position…">
            <a:extLst>
              <a:ext uri="{FF2B5EF4-FFF2-40B4-BE49-F238E27FC236}">
                <a16:creationId xmlns:a16="http://schemas.microsoft.com/office/drawing/2014/main" id="{B69C507A-7458-46F6-8BBC-93ADAD6CFB2F}"/>
              </a:ext>
            </a:extLst>
          </p:cNvPr>
          <p:cNvSpPr txBox="1"/>
          <p:nvPr/>
        </p:nvSpPr>
        <p:spPr>
          <a:xfrm>
            <a:off x="979254" y="1977080"/>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FEBRUARY</a:t>
            </a:r>
            <a:endParaRPr sz="900" b="1" dirty="0">
              <a:solidFill>
                <a:srgbClr val="04397A"/>
              </a:solidFill>
              <a:latin typeface=""/>
            </a:endParaRPr>
          </a:p>
        </p:txBody>
      </p:sp>
      <p:sp>
        <p:nvSpPr>
          <p:cNvPr id="32" name="Rectangle 31">
            <a:extLst>
              <a:ext uri="{FF2B5EF4-FFF2-40B4-BE49-F238E27FC236}">
                <a16:creationId xmlns:a16="http://schemas.microsoft.com/office/drawing/2014/main" id="{B177E10F-923B-4A18-AAAC-E193188001B5}"/>
              </a:ext>
            </a:extLst>
          </p:cNvPr>
          <p:cNvSpPr/>
          <p:nvPr/>
        </p:nvSpPr>
        <p:spPr>
          <a:xfrm>
            <a:off x="3352113" y="2005924"/>
            <a:ext cx="7042450" cy="305340"/>
          </a:xfrm>
          <a:prstGeom prst="rect">
            <a:avLst/>
          </a:prstGeom>
        </p:spPr>
        <p:txBody>
          <a:bodyPr wrap="square">
            <a:spAutoFit/>
          </a:bodyPr>
          <a:lstStyle/>
          <a:p>
            <a:pPr>
              <a:lnSpc>
                <a:spcPts val="1600"/>
              </a:lnSpc>
            </a:pPr>
            <a:r>
              <a:rPr lang="en-US" dirty="0">
                <a:solidFill>
                  <a:schemeClr val="bg1"/>
                </a:solidFill>
                <a:latin typeface=""/>
              </a:rPr>
              <a:t>Awards Catalog Opens</a:t>
            </a:r>
            <a:endParaRPr lang="en-US" dirty="0">
              <a:solidFill>
                <a:schemeClr val="bg1"/>
              </a:solidFill>
            </a:endParaRPr>
          </a:p>
        </p:txBody>
      </p:sp>
      <p:sp>
        <p:nvSpPr>
          <p:cNvPr id="33" name="First &amp; Last Name, Position…">
            <a:extLst>
              <a:ext uri="{FF2B5EF4-FFF2-40B4-BE49-F238E27FC236}">
                <a16:creationId xmlns:a16="http://schemas.microsoft.com/office/drawing/2014/main" id="{2D7BA368-CD6B-447D-8CBD-F61B33BBA02B}"/>
              </a:ext>
            </a:extLst>
          </p:cNvPr>
          <p:cNvSpPr txBox="1"/>
          <p:nvPr/>
        </p:nvSpPr>
        <p:spPr>
          <a:xfrm>
            <a:off x="979254" y="2531934"/>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SEPTEMBER 15</a:t>
            </a:r>
            <a:endParaRPr sz="1400" b="1" dirty="0">
              <a:solidFill>
                <a:srgbClr val="04397A"/>
              </a:solidFill>
              <a:latin typeface=""/>
            </a:endParaRPr>
          </a:p>
        </p:txBody>
      </p:sp>
      <p:sp>
        <p:nvSpPr>
          <p:cNvPr id="34" name="Rectangle 33">
            <a:extLst>
              <a:ext uri="{FF2B5EF4-FFF2-40B4-BE49-F238E27FC236}">
                <a16:creationId xmlns:a16="http://schemas.microsoft.com/office/drawing/2014/main" id="{1B68D13B-A683-4231-82CE-2C996A0EAD30}"/>
              </a:ext>
            </a:extLst>
          </p:cNvPr>
          <p:cNvSpPr/>
          <p:nvPr/>
        </p:nvSpPr>
        <p:spPr>
          <a:xfrm>
            <a:off x="3352113" y="2560778"/>
            <a:ext cx="7042450" cy="305340"/>
          </a:xfrm>
          <a:prstGeom prst="rect">
            <a:avLst/>
          </a:prstGeom>
        </p:spPr>
        <p:txBody>
          <a:bodyPr wrap="square">
            <a:spAutoFit/>
          </a:bodyPr>
          <a:lstStyle/>
          <a:p>
            <a:pPr>
              <a:lnSpc>
                <a:spcPts val="1600"/>
              </a:lnSpc>
            </a:pPr>
            <a:r>
              <a:rPr lang="en-US" dirty="0">
                <a:solidFill>
                  <a:schemeClr val="bg1"/>
                </a:solidFill>
                <a:latin typeface=""/>
              </a:rPr>
              <a:t>Application Deadline</a:t>
            </a:r>
            <a:endParaRPr lang="en-US" dirty="0">
              <a:solidFill>
                <a:schemeClr val="bg1"/>
              </a:solidFill>
            </a:endParaRPr>
          </a:p>
        </p:txBody>
      </p:sp>
      <p:sp>
        <p:nvSpPr>
          <p:cNvPr id="37" name="First &amp; Last Name, Position…">
            <a:extLst>
              <a:ext uri="{FF2B5EF4-FFF2-40B4-BE49-F238E27FC236}">
                <a16:creationId xmlns:a16="http://schemas.microsoft.com/office/drawing/2014/main" id="{A295C406-7229-45D5-993C-D3A40EA8F33E}"/>
              </a:ext>
            </a:extLst>
          </p:cNvPr>
          <p:cNvSpPr txBox="1"/>
          <p:nvPr/>
        </p:nvSpPr>
        <p:spPr>
          <a:xfrm>
            <a:off x="979254" y="3623892"/>
            <a:ext cx="2270423" cy="4801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OCTOBER – NOVEMBER</a:t>
            </a:r>
            <a:endParaRPr sz="1400" b="1" dirty="0">
              <a:solidFill>
                <a:srgbClr val="04397A"/>
              </a:solidFill>
              <a:latin typeface=""/>
            </a:endParaRPr>
          </a:p>
        </p:txBody>
      </p:sp>
      <p:sp>
        <p:nvSpPr>
          <p:cNvPr id="38" name="Rectangle 37">
            <a:extLst>
              <a:ext uri="{FF2B5EF4-FFF2-40B4-BE49-F238E27FC236}">
                <a16:creationId xmlns:a16="http://schemas.microsoft.com/office/drawing/2014/main" id="{FC497C40-F4C4-41B4-91A3-905280922D78}"/>
              </a:ext>
            </a:extLst>
          </p:cNvPr>
          <p:cNvSpPr/>
          <p:nvPr/>
        </p:nvSpPr>
        <p:spPr>
          <a:xfrm>
            <a:off x="3352113" y="3636407"/>
            <a:ext cx="7042450" cy="305340"/>
          </a:xfrm>
          <a:prstGeom prst="rect">
            <a:avLst/>
          </a:prstGeom>
        </p:spPr>
        <p:txBody>
          <a:bodyPr wrap="square">
            <a:spAutoFit/>
          </a:bodyPr>
          <a:lstStyle/>
          <a:p>
            <a:pPr>
              <a:lnSpc>
                <a:spcPts val="1600"/>
              </a:lnSpc>
            </a:pPr>
            <a:r>
              <a:rPr lang="en-US" dirty="0">
                <a:solidFill>
                  <a:schemeClr val="bg1"/>
                </a:solidFill>
                <a:latin typeface=""/>
              </a:rPr>
              <a:t>U.S. peer review</a:t>
            </a:r>
            <a:endParaRPr lang="en-US" dirty="0">
              <a:solidFill>
                <a:schemeClr val="bg1"/>
              </a:solidFill>
            </a:endParaRPr>
          </a:p>
        </p:txBody>
      </p:sp>
      <p:sp>
        <p:nvSpPr>
          <p:cNvPr id="42" name="First &amp; Last Name, Position…">
            <a:extLst>
              <a:ext uri="{FF2B5EF4-FFF2-40B4-BE49-F238E27FC236}">
                <a16:creationId xmlns:a16="http://schemas.microsoft.com/office/drawing/2014/main" id="{41C799C6-01AC-44B7-B8C8-4D2E246EB231}"/>
              </a:ext>
            </a:extLst>
          </p:cNvPr>
          <p:cNvSpPr txBox="1"/>
          <p:nvPr/>
        </p:nvSpPr>
        <p:spPr>
          <a:xfrm>
            <a:off x="979254" y="4235224"/>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NOVEMBER – JANUARY</a:t>
            </a:r>
            <a:endParaRPr sz="1400" b="1" dirty="0">
              <a:solidFill>
                <a:srgbClr val="04397A"/>
              </a:solidFill>
              <a:latin typeface=""/>
            </a:endParaRPr>
          </a:p>
        </p:txBody>
      </p:sp>
      <p:sp>
        <p:nvSpPr>
          <p:cNvPr id="45" name="Rectangle 44">
            <a:extLst>
              <a:ext uri="{FF2B5EF4-FFF2-40B4-BE49-F238E27FC236}">
                <a16:creationId xmlns:a16="http://schemas.microsoft.com/office/drawing/2014/main" id="{7B84F968-E9BE-4908-94D4-71B88143E2C3}"/>
              </a:ext>
            </a:extLst>
          </p:cNvPr>
          <p:cNvSpPr/>
          <p:nvPr/>
        </p:nvSpPr>
        <p:spPr>
          <a:xfrm>
            <a:off x="3352113" y="4131797"/>
            <a:ext cx="7424745" cy="555408"/>
          </a:xfrm>
          <a:prstGeom prst="rect">
            <a:avLst/>
          </a:prstGeom>
        </p:spPr>
        <p:txBody>
          <a:bodyPr wrap="square" anchor="t">
            <a:spAutoFit/>
          </a:bodyPr>
          <a:lstStyle/>
          <a:p>
            <a:pPr>
              <a:lnSpc>
                <a:spcPts val="1750"/>
              </a:lnSpc>
              <a:spcBef>
                <a:spcPts val="200"/>
              </a:spcBef>
              <a:spcAft>
                <a:spcPts val="200"/>
              </a:spcAft>
            </a:pPr>
            <a:r>
              <a:rPr lang="en-US" dirty="0">
                <a:solidFill>
                  <a:schemeClr val="bg1"/>
                </a:solidFill>
                <a:latin typeface=""/>
              </a:rPr>
              <a:t>Applicants notified of status. Recommended applications are sent to host countries and to the Fulbright Foreign Scholarship Board.</a:t>
            </a:r>
            <a:endParaRPr lang="en-US" dirty="0">
              <a:solidFill>
                <a:schemeClr val="bg1"/>
              </a:solidFill>
              <a:cs typeface="Calibri"/>
            </a:endParaRPr>
          </a:p>
        </p:txBody>
      </p:sp>
      <p:sp>
        <p:nvSpPr>
          <p:cNvPr id="46" name="First &amp; Last Name, Position…">
            <a:extLst>
              <a:ext uri="{FF2B5EF4-FFF2-40B4-BE49-F238E27FC236}">
                <a16:creationId xmlns:a16="http://schemas.microsoft.com/office/drawing/2014/main" id="{E541791E-395B-434D-ADD1-84220BA53D6C}"/>
              </a:ext>
            </a:extLst>
          </p:cNvPr>
          <p:cNvSpPr txBox="1"/>
          <p:nvPr/>
        </p:nvSpPr>
        <p:spPr>
          <a:xfrm>
            <a:off x="979254" y="4850310"/>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JANUARY – APRIL</a:t>
            </a:r>
            <a:endParaRPr sz="1400" b="1" dirty="0">
              <a:solidFill>
                <a:srgbClr val="04397A"/>
              </a:solidFill>
              <a:latin typeface=""/>
            </a:endParaRPr>
          </a:p>
        </p:txBody>
      </p:sp>
      <p:sp>
        <p:nvSpPr>
          <p:cNvPr id="49" name="Rectangle 48">
            <a:extLst>
              <a:ext uri="{FF2B5EF4-FFF2-40B4-BE49-F238E27FC236}">
                <a16:creationId xmlns:a16="http://schemas.microsoft.com/office/drawing/2014/main" id="{5E168A53-EAD1-480C-802C-EB30617618F0}"/>
              </a:ext>
            </a:extLst>
          </p:cNvPr>
          <p:cNvSpPr/>
          <p:nvPr/>
        </p:nvSpPr>
        <p:spPr>
          <a:xfrm>
            <a:off x="3352113" y="4891372"/>
            <a:ext cx="7042450" cy="305340"/>
          </a:xfrm>
          <a:prstGeom prst="rect">
            <a:avLst/>
          </a:prstGeom>
        </p:spPr>
        <p:txBody>
          <a:bodyPr wrap="square" anchor="t">
            <a:spAutoFit/>
          </a:bodyPr>
          <a:lstStyle/>
          <a:p>
            <a:pPr>
              <a:lnSpc>
                <a:spcPts val="1600"/>
              </a:lnSpc>
            </a:pPr>
            <a:r>
              <a:rPr lang="en-US" dirty="0">
                <a:solidFill>
                  <a:schemeClr val="bg1"/>
                </a:solidFill>
                <a:latin typeface=""/>
              </a:rPr>
              <a:t>Final decisions are made</a:t>
            </a:r>
            <a:endParaRPr lang="en-US" dirty="0">
              <a:solidFill>
                <a:schemeClr val="bg1"/>
              </a:solidFill>
              <a:cs typeface="Calibri"/>
            </a:endParaRPr>
          </a:p>
        </p:txBody>
      </p:sp>
      <p:sp>
        <p:nvSpPr>
          <p:cNvPr id="50" name="First &amp; Last Name, Position…">
            <a:extLst>
              <a:ext uri="{FF2B5EF4-FFF2-40B4-BE49-F238E27FC236}">
                <a16:creationId xmlns:a16="http://schemas.microsoft.com/office/drawing/2014/main" id="{02659D55-6B23-49F6-AB87-0D2F01C34B58}"/>
              </a:ext>
            </a:extLst>
          </p:cNvPr>
          <p:cNvSpPr txBox="1"/>
          <p:nvPr/>
        </p:nvSpPr>
        <p:spPr>
          <a:xfrm>
            <a:off x="979254" y="5404686"/>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MAY – ONWARD</a:t>
            </a:r>
            <a:endParaRPr sz="1400" b="1" dirty="0">
              <a:solidFill>
                <a:srgbClr val="04397A"/>
              </a:solidFill>
              <a:latin typeface=""/>
            </a:endParaRPr>
          </a:p>
        </p:txBody>
      </p:sp>
      <p:sp>
        <p:nvSpPr>
          <p:cNvPr id="53" name="Rectangle 52">
            <a:extLst>
              <a:ext uri="{FF2B5EF4-FFF2-40B4-BE49-F238E27FC236}">
                <a16:creationId xmlns:a16="http://schemas.microsoft.com/office/drawing/2014/main" id="{6948335C-FD03-49E5-BCD4-BDB3FF888844}"/>
              </a:ext>
            </a:extLst>
          </p:cNvPr>
          <p:cNvSpPr/>
          <p:nvPr/>
        </p:nvSpPr>
        <p:spPr>
          <a:xfrm>
            <a:off x="3352113" y="5426345"/>
            <a:ext cx="7042450" cy="305340"/>
          </a:xfrm>
          <a:prstGeom prst="rect">
            <a:avLst/>
          </a:prstGeom>
        </p:spPr>
        <p:txBody>
          <a:bodyPr wrap="square" anchor="t">
            <a:spAutoFit/>
          </a:bodyPr>
          <a:lstStyle/>
          <a:p>
            <a:pPr>
              <a:lnSpc>
                <a:spcPts val="1600"/>
              </a:lnSpc>
            </a:pPr>
            <a:r>
              <a:rPr lang="en-US" dirty="0">
                <a:solidFill>
                  <a:schemeClr val="bg1"/>
                </a:solidFill>
                <a:latin typeface=""/>
              </a:rPr>
              <a:t>Participants prepare for departure</a:t>
            </a:r>
            <a:endParaRPr lang="en-US" dirty="0">
              <a:solidFill>
                <a:schemeClr val="bg1"/>
              </a:solidFill>
            </a:endParaRPr>
          </a:p>
        </p:txBody>
      </p:sp>
      <p:pic>
        <p:nvPicPr>
          <p:cNvPr id="58" name="Picture 57">
            <a:extLst>
              <a:ext uri="{FF2B5EF4-FFF2-40B4-BE49-F238E27FC236}">
                <a16:creationId xmlns:a16="http://schemas.microsoft.com/office/drawing/2014/main" id="{AB4E6286-FC94-4638-91D2-B7754453E8B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79254" y="2999243"/>
            <a:ext cx="9779000" cy="457200"/>
          </a:xfrm>
          <a:prstGeom prst="rect">
            <a:avLst/>
          </a:prstGeom>
        </p:spPr>
      </p:pic>
      <p:sp>
        <p:nvSpPr>
          <p:cNvPr id="59" name="First &amp; Last Name, Position…">
            <a:extLst>
              <a:ext uri="{FF2B5EF4-FFF2-40B4-BE49-F238E27FC236}">
                <a16:creationId xmlns:a16="http://schemas.microsoft.com/office/drawing/2014/main" id="{06D2640A-1FD1-43D3-A34B-A335DFF2083C}"/>
              </a:ext>
            </a:extLst>
          </p:cNvPr>
          <p:cNvSpPr txBox="1"/>
          <p:nvPr/>
        </p:nvSpPr>
        <p:spPr>
          <a:xfrm>
            <a:off x="979254" y="3084407"/>
            <a:ext cx="2270423" cy="2862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gn="ctr">
              <a:lnSpc>
                <a:spcPct val="90000"/>
              </a:lnSpc>
              <a:spcAft>
                <a:spcPts val="300"/>
              </a:spcAft>
              <a:defRPr>
                <a:solidFill>
                  <a:srgbClr val="FAFFF8"/>
                </a:solidFill>
                <a:latin typeface="Mark OT Bold"/>
                <a:ea typeface="Mark OT Bold"/>
                <a:cs typeface="Mark OT Bold"/>
                <a:sym typeface="Mark OT Bold"/>
              </a:defRPr>
            </a:pPr>
            <a:r>
              <a:rPr lang="en-US" sz="1400" b="1" dirty="0">
                <a:solidFill>
                  <a:srgbClr val="04397A"/>
                </a:solidFill>
                <a:latin typeface=""/>
              </a:rPr>
              <a:t>SEPTEMBER</a:t>
            </a:r>
            <a:endParaRPr sz="900" b="1" dirty="0">
              <a:solidFill>
                <a:srgbClr val="04397A"/>
              </a:solidFill>
              <a:latin typeface=""/>
            </a:endParaRPr>
          </a:p>
        </p:txBody>
      </p:sp>
      <p:sp>
        <p:nvSpPr>
          <p:cNvPr id="60" name="Rectangle 59">
            <a:extLst>
              <a:ext uri="{FF2B5EF4-FFF2-40B4-BE49-F238E27FC236}">
                <a16:creationId xmlns:a16="http://schemas.microsoft.com/office/drawing/2014/main" id="{F5C50B6B-C877-4C8A-AB89-336C60CE2E4B}"/>
              </a:ext>
            </a:extLst>
          </p:cNvPr>
          <p:cNvSpPr/>
          <p:nvPr/>
        </p:nvSpPr>
        <p:spPr>
          <a:xfrm>
            <a:off x="3352113" y="3096922"/>
            <a:ext cx="7042450" cy="305340"/>
          </a:xfrm>
          <a:prstGeom prst="rect">
            <a:avLst/>
          </a:prstGeom>
        </p:spPr>
        <p:txBody>
          <a:bodyPr wrap="square">
            <a:spAutoFit/>
          </a:bodyPr>
          <a:lstStyle/>
          <a:p>
            <a:pPr>
              <a:lnSpc>
                <a:spcPts val="1600"/>
              </a:lnSpc>
            </a:pPr>
            <a:r>
              <a:rPr lang="en-US" dirty="0">
                <a:solidFill>
                  <a:schemeClr val="bg1"/>
                </a:solidFill>
                <a:latin typeface=""/>
              </a:rPr>
              <a:t>Program staff conducts technical reviews for completeness</a:t>
            </a:r>
            <a:endParaRPr lang="en-US" dirty="0">
              <a:solidFill>
                <a:schemeClr val="bg1"/>
              </a:solidFill>
            </a:endParaRPr>
          </a:p>
        </p:txBody>
      </p:sp>
    </p:spTree>
    <p:extLst>
      <p:ext uri="{BB962C8B-B14F-4D97-AF65-F5344CB8AC3E}">
        <p14:creationId xmlns:p14="http://schemas.microsoft.com/office/powerpoint/2010/main" val="677212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esentation Name…"/>
          <p:cNvSpPr txBox="1"/>
          <p:nvPr/>
        </p:nvSpPr>
        <p:spPr>
          <a:xfrm>
            <a:off x="388602" y="1163519"/>
            <a:ext cx="11000270"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International Education Administrators Awards</a:t>
            </a:r>
            <a:endParaRPr sz="4000" kern="0" dirty="0">
              <a:solidFill>
                <a:srgbClr val="0065A2"/>
              </a:solidFill>
              <a:latin typeface=""/>
              <a:sym typeface="Mark OT Bold"/>
            </a:endParaRPr>
          </a:p>
        </p:txBody>
      </p:sp>
      <p:sp>
        <p:nvSpPr>
          <p:cNvPr id="4" name="First &amp; Last Name, Position…"/>
          <p:cNvSpPr txBox="1"/>
          <p:nvPr/>
        </p:nvSpPr>
        <p:spPr>
          <a:xfrm>
            <a:off x="4435204" y="2768259"/>
            <a:ext cx="3426451" cy="3970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Europe</a:t>
            </a:r>
            <a:endParaRPr sz="2200" b="1" kern="0" dirty="0">
              <a:solidFill>
                <a:srgbClr val="0065A2"/>
              </a:solidFill>
              <a:latin typeface=""/>
              <a:sym typeface="Mark OT Bold"/>
            </a:endParaRPr>
          </a:p>
        </p:txBody>
      </p:sp>
      <p:sp>
        <p:nvSpPr>
          <p:cNvPr id="5" name="Line"/>
          <p:cNvSpPr/>
          <p:nvPr/>
        </p:nvSpPr>
        <p:spPr>
          <a:xfrm>
            <a:off x="4479955" y="3267153"/>
            <a:ext cx="456968"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9" name="First &amp; Last Name, Position…"/>
          <p:cNvSpPr txBox="1"/>
          <p:nvPr/>
        </p:nvSpPr>
        <p:spPr>
          <a:xfrm>
            <a:off x="4435204" y="3383922"/>
            <a:ext cx="3260996" cy="14498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20" tIns="45720" rIns="45720" bIns="45720" anchor="t">
            <a:spAutoFit/>
          </a:bodyPr>
          <a:lstStyle/>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France (October)</a:t>
            </a:r>
          </a:p>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Germany (October)</a:t>
            </a:r>
          </a:p>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Russia Community College Administrators Award (April)</a:t>
            </a:r>
            <a:endParaRPr lang="en-US">
              <a:solidFill>
                <a:srgbClr val="0065A2"/>
              </a:solidFill>
              <a:latin typeface="Mark OT"/>
              <a:ea typeface="+mj-lt"/>
              <a:cs typeface="+mj-lt"/>
            </a:endParaRPr>
          </a:p>
        </p:txBody>
      </p:sp>
      <p:pic>
        <p:nvPicPr>
          <p:cNvPr id="10" name="Picture 9"/>
          <p:cNvPicPr>
            <a:picLocks noChangeAspect="1"/>
          </p:cNvPicPr>
          <p:nvPr/>
        </p:nvPicPr>
        <p:blipFill rotWithShape="1">
          <a:blip r:embed="rId3"/>
          <a:srcRect b="19403"/>
          <a:stretch/>
        </p:blipFill>
        <p:spPr>
          <a:xfrm>
            <a:off x="8004532" y="2922798"/>
            <a:ext cx="19050" cy="2238261"/>
          </a:xfrm>
          <a:prstGeom prst="rect">
            <a:avLst/>
          </a:prstGeom>
        </p:spPr>
      </p:pic>
      <p:sp>
        <p:nvSpPr>
          <p:cNvPr id="13" name="First &amp; Last Name, Position…"/>
          <p:cNvSpPr txBox="1"/>
          <p:nvPr/>
        </p:nvSpPr>
        <p:spPr>
          <a:xfrm>
            <a:off x="8406405" y="2768259"/>
            <a:ext cx="3426451" cy="3970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Asia</a:t>
            </a:r>
            <a:endParaRPr sz="2200" b="1" kern="0" dirty="0">
              <a:solidFill>
                <a:srgbClr val="0065A2"/>
              </a:solidFill>
              <a:latin typeface=""/>
              <a:sym typeface="Mark OT Bold"/>
            </a:endParaRPr>
          </a:p>
        </p:txBody>
      </p:sp>
      <p:sp>
        <p:nvSpPr>
          <p:cNvPr id="14" name="Line"/>
          <p:cNvSpPr/>
          <p:nvPr/>
        </p:nvSpPr>
        <p:spPr>
          <a:xfrm>
            <a:off x="8451155" y="3267153"/>
            <a:ext cx="456968"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15" name="First &amp; Last Name, Position…"/>
          <p:cNvSpPr txBox="1"/>
          <p:nvPr/>
        </p:nvSpPr>
        <p:spPr>
          <a:xfrm>
            <a:off x="8369731" y="3420596"/>
            <a:ext cx="3557628" cy="14498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45720" tIns="45720" rIns="45720" bIns="45720" anchor="t">
            <a:spAutoFit/>
          </a:bodyPr>
          <a:lstStyle/>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Taiwan (April)</a:t>
            </a:r>
          </a:p>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South Korea (June)</a:t>
            </a:r>
          </a:p>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Japan (June)</a:t>
            </a:r>
            <a:endParaRPr lang="en-US"/>
          </a:p>
          <a:p>
            <a:pPr marL="228600" indent="-22860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India (available for 2023-24)</a:t>
            </a:r>
            <a:endParaRPr lang="en-US"/>
          </a:p>
        </p:txBody>
      </p:sp>
      <p:pic>
        <p:nvPicPr>
          <p:cNvPr id="11" name="Picture 10">
            <a:extLst>
              <a:ext uri="{FF2B5EF4-FFF2-40B4-BE49-F238E27FC236}">
                <a16:creationId xmlns:a16="http://schemas.microsoft.com/office/drawing/2014/main" id="{277373D9-E504-4F4F-B8CB-0CA87D61AA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249" y="1796404"/>
            <a:ext cx="3747030" cy="342813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7A9938DC-B4CF-4926-A973-73CEB6A4A010}"/>
              </a:ext>
            </a:extLst>
          </p:cNvPr>
          <p:cNvSpPr txBox="1"/>
          <p:nvPr/>
        </p:nvSpPr>
        <p:spPr>
          <a:xfrm>
            <a:off x="4300818" y="1746896"/>
            <a:ext cx="7531865" cy="877163"/>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dirty="0">
                <a:solidFill>
                  <a:srgbClr val="0065A2"/>
                </a:solidFill>
                <a:latin typeface=""/>
              </a:rPr>
              <a:t>IEAs are seminars that help U.S. international education professionals and senior higher education officials establish empowering connections with their counterparts and higher education systems of other countries. </a:t>
            </a:r>
          </a:p>
        </p:txBody>
      </p:sp>
      <p:sp>
        <p:nvSpPr>
          <p:cNvPr id="12" name="TextBox 11">
            <a:extLst>
              <a:ext uri="{FF2B5EF4-FFF2-40B4-BE49-F238E27FC236}">
                <a16:creationId xmlns:a16="http://schemas.microsoft.com/office/drawing/2014/main" id="{CD16F5B2-9ECC-42CA-9E5C-9AA7A3826CF0}"/>
              </a:ext>
            </a:extLst>
          </p:cNvPr>
          <p:cNvSpPr txBox="1"/>
          <p:nvPr/>
        </p:nvSpPr>
        <p:spPr>
          <a:xfrm>
            <a:off x="4300991" y="5258748"/>
            <a:ext cx="7531865" cy="323165"/>
          </a:xfrm>
          <a:prstGeom prst="rect">
            <a:avLst/>
          </a:prstGeom>
          <a:noFill/>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r>
              <a:rPr lang="en-US" dirty="0">
                <a:solidFill>
                  <a:srgbClr val="0065A2"/>
                </a:solidFill>
                <a:latin typeface=""/>
              </a:rPr>
              <a:t>For more information, please email </a:t>
            </a:r>
            <a:r>
              <a:rPr lang="en-US" dirty="0">
                <a:solidFill>
                  <a:srgbClr val="0065A2"/>
                </a:solidFill>
                <a:latin typeface=""/>
                <a:hlinkClick r:id="rId5"/>
              </a:rPr>
              <a:t>IEA@iie.org</a:t>
            </a:r>
            <a:endParaRPr lang="en-US" dirty="0">
              <a:solidFill>
                <a:srgbClr val="0065A2"/>
              </a:solidFill>
              <a:latin typeface=""/>
            </a:endParaRPr>
          </a:p>
        </p:txBody>
      </p:sp>
    </p:spTree>
    <p:extLst>
      <p:ext uri="{BB962C8B-B14F-4D97-AF65-F5344CB8AC3E}">
        <p14:creationId xmlns:p14="http://schemas.microsoft.com/office/powerpoint/2010/main" val="2054962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3963783" y="2072047"/>
            <a:ext cx="19050" cy="3403600"/>
          </a:xfrm>
          <a:prstGeom prst="rect">
            <a:avLst/>
          </a:prstGeom>
        </p:spPr>
      </p:pic>
      <p:pic>
        <p:nvPicPr>
          <p:cNvPr id="16" name="Picture 15"/>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7884250" y="2072047"/>
            <a:ext cx="19050" cy="3403600"/>
          </a:xfrm>
          <a:prstGeom prst="rect">
            <a:avLst/>
          </a:prstGeom>
        </p:spPr>
      </p:pic>
      <p:sp>
        <p:nvSpPr>
          <p:cNvPr id="17" name="First &amp; Last Name, Position…">
            <a:extLst>
              <a:ext uri="{FF2B5EF4-FFF2-40B4-BE49-F238E27FC236}">
                <a16:creationId xmlns:a16="http://schemas.microsoft.com/office/drawing/2014/main" id="{29F8799F-2597-4BE9-9F20-0C1C13C188FD}"/>
              </a:ext>
            </a:extLst>
          </p:cNvPr>
          <p:cNvSpPr txBox="1"/>
          <p:nvPr/>
        </p:nvSpPr>
        <p:spPr>
          <a:xfrm>
            <a:off x="537332" y="1987524"/>
            <a:ext cx="3426451" cy="6463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Scholar-in-Residence (S-I-R) Program</a:t>
            </a:r>
            <a:endParaRPr sz="2000" b="1" dirty="0">
              <a:solidFill>
                <a:srgbClr val="0065A2"/>
              </a:solidFill>
              <a:latin typeface=""/>
            </a:endParaRPr>
          </a:p>
        </p:txBody>
      </p:sp>
      <p:sp>
        <p:nvSpPr>
          <p:cNvPr id="22" name="Line">
            <a:extLst>
              <a:ext uri="{FF2B5EF4-FFF2-40B4-BE49-F238E27FC236}">
                <a16:creationId xmlns:a16="http://schemas.microsoft.com/office/drawing/2014/main" id="{D5C117E2-76D8-405C-9AB6-866DD13A0C6A}"/>
              </a:ext>
            </a:extLst>
          </p:cNvPr>
          <p:cNvSpPr/>
          <p:nvPr/>
        </p:nvSpPr>
        <p:spPr>
          <a:xfrm>
            <a:off x="582083" y="2791221"/>
            <a:ext cx="456968" cy="0"/>
          </a:xfrm>
          <a:prstGeom prst="line">
            <a:avLst/>
          </a:prstGeom>
          <a:ln w="50800">
            <a:solidFill>
              <a:srgbClr val="00A9E0"/>
            </a:solidFill>
          </a:ln>
        </p:spPr>
        <p:txBody>
          <a:bodyPr tIns="45720" bIns="45720"/>
          <a:lstStyle/>
          <a:p>
            <a:endParaRPr sz="900" dirty="0"/>
          </a:p>
        </p:txBody>
      </p:sp>
      <p:sp>
        <p:nvSpPr>
          <p:cNvPr id="23" name="First &amp; Last Name, Position…">
            <a:extLst>
              <a:ext uri="{FF2B5EF4-FFF2-40B4-BE49-F238E27FC236}">
                <a16:creationId xmlns:a16="http://schemas.microsoft.com/office/drawing/2014/main" id="{598806BF-2F2A-49B6-B46F-FFA95C4DEEE1}"/>
              </a:ext>
            </a:extLst>
          </p:cNvPr>
          <p:cNvSpPr txBox="1"/>
          <p:nvPr/>
        </p:nvSpPr>
        <p:spPr>
          <a:xfrm>
            <a:off x="537332" y="2941858"/>
            <a:ext cx="3147447" cy="258532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scholars from other countries to teach for a semester or an academic year</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5">
                  <a:extLst>
                    <a:ext uri="{A12FA001-AC4F-418D-AE19-62706E023703}">
                      <ahyp:hlinkClr xmlns:ahyp="http://schemas.microsoft.com/office/drawing/2018/hyperlinkcolor" val="tx"/>
                    </a:ext>
                  </a:extLst>
                </a:hlinkClick>
              </a:rPr>
              <a:t>cies.org/sir</a:t>
            </a:r>
            <a:r>
              <a:rPr lang="en-US" dirty="0">
                <a:solidFill>
                  <a:srgbClr val="009ED5"/>
                </a:solidFill>
                <a:latin typeface=""/>
              </a:rPr>
              <a:t> </a:t>
            </a: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6">
                  <a:extLst>
                    <a:ext uri="{A12FA001-AC4F-418D-AE19-62706E023703}">
                      <ahyp:hlinkClr xmlns:ahyp="http://schemas.microsoft.com/office/drawing/2018/hyperlinkcolor" val="tx"/>
                    </a:ext>
                  </a:extLst>
                </a:hlinkClick>
              </a:rPr>
              <a:t>SIR@iie.org</a:t>
            </a:r>
            <a:r>
              <a:rPr lang="en-US" dirty="0">
                <a:solidFill>
                  <a:srgbClr val="009ED5"/>
                </a:solidFill>
                <a:latin typeface=""/>
              </a:rPr>
              <a:t> </a:t>
            </a:r>
          </a:p>
        </p:txBody>
      </p:sp>
      <p:sp>
        <p:nvSpPr>
          <p:cNvPr id="24" name="First &amp; Last Name, Position…">
            <a:extLst>
              <a:ext uri="{FF2B5EF4-FFF2-40B4-BE49-F238E27FC236}">
                <a16:creationId xmlns:a16="http://schemas.microsoft.com/office/drawing/2014/main" id="{F019FE34-0488-483C-A123-DF490D0F2516}"/>
              </a:ext>
            </a:extLst>
          </p:cNvPr>
          <p:cNvSpPr txBox="1"/>
          <p:nvPr/>
        </p:nvSpPr>
        <p:spPr>
          <a:xfrm>
            <a:off x="4337561" y="1987524"/>
            <a:ext cx="3426451" cy="6463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Outreach Lecturing Fund (OLF)</a:t>
            </a:r>
            <a:endParaRPr sz="2000" b="1" dirty="0">
              <a:solidFill>
                <a:srgbClr val="0065A2"/>
              </a:solidFill>
              <a:latin typeface=""/>
            </a:endParaRPr>
          </a:p>
        </p:txBody>
      </p:sp>
      <p:sp>
        <p:nvSpPr>
          <p:cNvPr id="25" name="Line">
            <a:extLst>
              <a:ext uri="{FF2B5EF4-FFF2-40B4-BE49-F238E27FC236}">
                <a16:creationId xmlns:a16="http://schemas.microsoft.com/office/drawing/2014/main" id="{1F8D6FE5-3BFF-46FE-BD6E-224A8788E5B5}"/>
              </a:ext>
            </a:extLst>
          </p:cNvPr>
          <p:cNvSpPr/>
          <p:nvPr/>
        </p:nvSpPr>
        <p:spPr>
          <a:xfrm>
            <a:off x="4382312" y="2791221"/>
            <a:ext cx="456968" cy="0"/>
          </a:xfrm>
          <a:prstGeom prst="line">
            <a:avLst/>
          </a:prstGeom>
          <a:ln w="50800">
            <a:solidFill>
              <a:srgbClr val="00A9E0"/>
            </a:solidFill>
          </a:ln>
        </p:spPr>
        <p:txBody>
          <a:bodyPr tIns="45720" bIns="45720"/>
          <a:lstStyle/>
          <a:p>
            <a:endParaRPr sz="900" dirty="0"/>
          </a:p>
        </p:txBody>
      </p:sp>
      <p:sp>
        <p:nvSpPr>
          <p:cNvPr id="26" name="First &amp; Last Name, Position…">
            <a:extLst>
              <a:ext uri="{FF2B5EF4-FFF2-40B4-BE49-F238E27FC236}">
                <a16:creationId xmlns:a16="http://schemas.microsoft.com/office/drawing/2014/main" id="{404A2C1E-24FE-47CA-9A4C-E1995F94F729}"/>
              </a:ext>
            </a:extLst>
          </p:cNvPr>
          <p:cNvSpPr txBox="1"/>
          <p:nvPr/>
        </p:nvSpPr>
        <p:spPr>
          <a:xfrm>
            <a:off x="4337561" y="2941858"/>
            <a:ext cx="3527639" cy="258532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sym typeface="Mark OT Light"/>
              </a:rPr>
              <a:t>Host current Fulbright Visiting Scholars for short-term lectureships of 2 – 6 days on discipline or cultural topics to internationalize the campus</a:t>
            </a: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7">
                  <a:extLst>
                    <a:ext uri="{A12FA001-AC4F-418D-AE19-62706E023703}">
                      <ahyp:hlinkClr xmlns:ahyp="http://schemas.microsoft.com/office/drawing/2018/hyperlinkcolor" val="tx"/>
                    </a:ext>
                  </a:extLst>
                </a:hlinkClick>
              </a:rPr>
              <a:t>cies.org/olf</a:t>
            </a:r>
            <a:endParaRPr lang="en-US" dirty="0">
              <a:solidFill>
                <a:srgbClr val="009ED5"/>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8">
                  <a:extLst>
                    <a:ext uri="{A12FA001-AC4F-418D-AE19-62706E023703}">
                      <ahyp:hlinkClr xmlns:ahyp="http://schemas.microsoft.com/office/drawing/2018/hyperlinkcolor" val="tx"/>
                    </a:ext>
                  </a:extLst>
                </a:hlinkClick>
              </a:rPr>
              <a:t>OLF@iie.org</a:t>
            </a:r>
            <a:r>
              <a:rPr lang="en-US" dirty="0">
                <a:solidFill>
                  <a:srgbClr val="009ED5"/>
                </a:solidFill>
                <a:latin typeface=""/>
              </a:rPr>
              <a:t> </a:t>
            </a:r>
          </a:p>
        </p:txBody>
      </p:sp>
      <p:sp>
        <p:nvSpPr>
          <p:cNvPr id="27" name="First &amp; Last Name, Position…">
            <a:extLst>
              <a:ext uri="{FF2B5EF4-FFF2-40B4-BE49-F238E27FC236}">
                <a16:creationId xmlns:a16="http://schemas.microsoft.com/office/drawing/2014/main" id="{AFAC3FEE-B27D-4E93-9A3A-843D717097C2}"/>
              </a:ext>
            </a:extLst>
          </p:cNvPr>
          <p:cNvSpPr txBox="1"/>
          <p:nvPr/>
        </p:nvSpPr>
        <p:spPr>
          <a:xfrm>
            <a:off x="8203797" y="1987524"/>
            <a:ext cx="3777960" cy="64633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Fulbright Language Teaching Assistant (FLTA) Program</a:t>
            </a:r>
            <a:endParaRPr sz="2000" b="1" dirty="0">
              <a:solidFill>
                <a:srgbClr val="0065A2"/>
              </a:solidFill>
              <a:latin typeface=""/>
            </a:endParaRPr>
          </a:p>
        </p:txBody>
      </p:sp>
      <p:sp>
        <p:nvSpPr>
          <p:cNvPr id="28" name="Line">
            <a:extLst>
              <a:ext uri="{FF2B5EF4-FFF2-40B4-BE49-F238E27FC236}">
                <a16:creationId xmlns:a16="http://schemas.microsoft.com/office/drawing/2014/main" id="{02E972AC-1987-41BF-A73A-119C457C4CF0}"/>
              </a:ext>
            </a:extLst>
          </p:cNvPr>
          <p:cNvSpPr/>
          <p:nvPr/>
        </p:nvSpPr>
        <p:spPr>
          <a:xfrm>
            <a:off x="8262688" y="2809651"/>
            <a:ext cx="456968" cy="0"/>
          </a:xfrm>
          <a:prstGeom prst="line">
            <a:avLst/>
          </a:prstGeom>
          <a:ln w="50800">
            <a:solidFill>
              <a:srgbClr val="00A9E0"/>
            </a:solidFill>
          </a:ln>
        </p:spPr>
        <p:txBody>
          <a:bodyPr tIns="45720" bIns="45720"/>
          <a:lstStyle/>
          <a:p>
            <a:endParaRPr sz="900" dirty="0"/>
          </a:p>
        </p:txBody>
      </p:sp>
      <p:sp>
        <p:nvSpPr>
          <p:cNvPr id="29" name="First &amp; Last Name, Position…">
            <a:extLst>
              <a:ext uri="{FF2B5EF4-FFF2-40B4-BE49-F238E27FC236}">
                <a16:creationId xmlns:a16="http://schemas.microsoft.com/office/drawing/2014/main" id="{F1C13D3F-BCAC-437B-A5D7-BCBE9EF280B0}"/>
              </a:ext>
            </a:extLst>
          </p:cNvPr>
          <p:cNvSpPr txBox="1"/>
          <p:nvPr/>
        </p:nvSpPr>
        <p:spPr>
          <a:xfrm>
            <a:off x="8203797" y="2945911"/>
            <a:ext cx="3810606" cy="2585323"/>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defRPr>
                <a:solidFill>
                  <a:srgbClr val="FAFFF8"/>
                </a:solidFill>
                <a:latin typeface="Mark OT Light"/>
                <a:ea typeface="Mark OT Light"/>
                <a:cs typeface="Mark OT Light"/>
                <a:sym typeface="Mark OT Light"/>
              </a:defRPr>
            </a:pPr>
            <a:r>
              <a:rPr lang="en-US" dirty="0">
                <a:solidFill>
                  <a:srgbClr val="454A4A"/>
                </a:solidFill>
                <a:latin typeface=""/>
              </a:rPr>
              <a:t>Host native speaking language teaching assistants to enhance students’ understanding different languages and cultures</a:t>
            </a: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endParaRPr lang="en-US" dirty="0">
              <a:solidFill>
                <a:srgbClr val="454A4A"/>
              </a:solidFill>
              <a:latin typeface=""/>
            </a:endParaRPr>
          </a:p>
          <a:p>
            <a:pPr>
              <a:defRPr>
                <a:solidFill>
                  <a:srgbClr val="FAFFF8"/>
                </a:solidFill>
                <a:latin typeface="Mark OT Light"/>
                <a:ea typeface="Mark OT Light"/>
                <a:cs typeface="Mark OT Light"/>
                <a:sym typeface="Mark OT Light"/>
              </a:defRPr>
            </a:pPr>
            <a:r>
              <a:rPr lang="en-US" dirty="0">
                <a:solidFill>
                  <a:srgbClr val="454A4A"/>
                </a:solidFill>
                <a:latin typeface=""/>
              </a:rPr>
              <a:t>Website: </a:t>
            </a:r>
            <a:r>
              <a:rPr lang="en-US" dirty="0">
                <a:solidFill>
                  <a:srgbClr val="009ED5"/>
                </a:solidFill>
                <a:latin typeface=""/>
                <a:hlinkClick r:id="rId9">
                  <a:extLst>
                    <a:ext uri="{A12FA001-AC4F-418D-AE19-62706E023703}">
                      <ahyp:hlinkClr xmlns:ahyp="http://schemas.microsoft.com/office/drawing/2018/hyperlinkcolor" val="tx"/>
                    </a:ext>
                  </a:extLst>
                </a:hlinkClick>
              </a:rPr>
              <a:t>foreign.fulbrightonline.org</a:t>
            </a:r>
            <a:endParaRPr lang="en-US"/>
          </a:p>
          <a:p>
            <a:pPr>
              <a:defRPr>
                <a:solidFill>
                  <a:srgbClr val="FAFFF8"/>
                </a:solidFill>
                <a:latin typeface="Mark OT Light"/>
                <a:ea typeface="Mark OT Light"/>
                <a:cs typeface="Mark OT Light"/>
                <a:sym typeface="Mark OT Light"/>
              </a:defRPr>
            </a:pPr>
            <a:r>
              <a:rPr lang="en-US" dirty="0">
                <a:solidFill>
                  <a:srgbClr val="454A4A"/>
                </a:solidFill>
                <a:latin typeface=""/>
              </a:rPr>
              <a:t>Email: </a:t>
            </a:r>
            <a:r>
              <a:rPr lang="en-US" dirty="0">
                <a:solidFill>
                  <a:srgbClr val="009ED5"/>
                </a:solidFill>
                <a:latin typeface=""/>
                <a:hlinkClick r:id="rId10">
                  <a:extLst>
                    <a:ext uri="{A12FA001-AC4F-418D-AE19-62706E023703}">
                      <ahyp:hlinkClr xmlns:ahyp="http://schemas.microsoft.com/office/drawing/2018/hyperlinkcolor" val="tx"/>
                    </a:ext>
                  </a:extLst>
                </a:hlinkClick>
              </a:rPr>
              <a:t>Dcook@iie.org</a:t>
            </a:r>
            <a:r>
              <a:rPr lang="en-US" dirty="0">
                <a:solidFill>
                  <a:srgbClr val="009ED5"/>
                </a:solidFill>
                <a:latin typeface=""/>
              </a:rPr>
              <a:t> </a:t>
            </a:r>
          </a:p>
        </p:txBody>
      </p:sp>
      <p:sp>
        <p:nvSpPr>
          <p:cNvPr id="14" name="Presentation Name…">
            <a:extLst>
              <a:ext uri="{FF2B5EF4-FFF2-40B4-BE49-F238E27FC236}">
                <a16:creationId xmlns:a16="http://schemas.microsoft.com/office/drawing/2014/main" id="{A1E1232D-4BE5-4F6E-A5C8-B1A82C7A7752}"/>
              </a:ext>
            </a:extLst>
          </p:cNvPr>
          <p:cNvSpPr txBox="1"/>
          <p:nvPr/>
        </p:nvSpPr>
        <p:spPr>
          <a:xfrm>
            <a:off x="388602" y="1163519"/>
            <a:ext cx="11000270"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Bring Foreign </a:t>
            </a:r>
            <a:r>
              <a:rPr lang="en-US" sz="4000" kern="0" dirty="0" err="1">
                <a:solidFill>
                  <a:srgbClr val="0065A2"/>
                </a:solidFill>
                <a:latin typeface=""/>
                <a:sym typeface="Mark OT Bold"/>
              </a:rPr>
              <a:t>Fulbrighters</a:t>
            </a:r>
            <a:r>
              <a:rPr lang="en-US" sz="4000" kern="0" dirty="0">
                <a:solidFill>
                  <a:srgbClr val="0065A2"/>
                </a:solidFill>
                <a:latin typeface=""/>
                <a:sym typeface="Mark OT Bold"/>
              </a:rPr>
              <a:t> to your Campus</a:t>
            </a:r>
          </a:p>
        </p:txBody>
      </p:sp>
    </p:spTree>
    <p:extLst>
      <p:ext uri="{BB962C8B-B14F-4D97-AF65-F5344CB8AC3E}">
        <p14:creationId xmlns:p14="http://schemas.microsoft.com/office/powerpoint/2010/main" val="4121114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irst &amp; Last Name, Position…"/>
          <p:cNvSpPr txBox="1"/>
          <p:nvPr/>
        </p:nvSpPr>
        <p:spPr>
          <a:xfrm>
            <a:off x="4015540" y="4287987"/>
            <a:ext cx="5083036" cy="75084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
                <a:ea typeface="+mj-lt"/>
                <a:cs typeface="+mj-lt"/>
              </a:rPr>
              <a:t>More information on inviting an Ambassador can be found on: </a:t>
            </a:r>
            <a:r>
              <a:rPr lang="en-US" dirty="0">
                <a:solidFill>
                  <a:srgbClr val="0065A2"/>
                </a:solidFill>
                <a:latin typeface=""/>
                <a:ea typeface="+mj-lt"/>
                <a:cs typeface="+mj-lt"/>
                <a:hlinkClick r:id="rId3" tooltip="https://www.cies.org/alumni-ambassadors">
                  <a:extLst>
                    <a:ext uri="{A12FA001-AC4F-418D-AE19-62706E023703}">
                      <ahyp:hlinkClr xmlns:ahyp="http://schemas.microsoft.com/office/drawing/2018/hyperlinkcolor" val="tx"/>
                    </a:ext>
                  </a:extLst>
                </a:hlinkClick>
              </a:rPr>
              <a:t>cies.org/alumni-ambassadors</a:t>
            </a:r>
            <a:endParaRPr lang="en-US" dirty="0">
              <a:solidFill>
                <a:srgbClr val="0065A2"/>
              </a:solidFill>
              <a:latin typeface=""/>
              <a:ea typeface="+mj-lt"/>
              <a:cs typeface="+mj-lt"/>
            </a:endParaRPr>
          </a:p>
        </p:txBody>
      </p:sp>
      <p:sp>
        <p:nvSpPr>
          <p:cNvPr id="3" name="First &amp; Last Name, Position…">
            <a:extLst>
              <a:ext uri="{FF2B5EF4-FFF2-40B4-BE49-F238E27FC236}">
                <a16:creationId xmlns:a16="http://schemas.microsoft.com/office/drawing/2014/main" id="{54F69807-C9C0-4C93-A6BA-EFFCE7DE5B63}"/>
              </a:ext>
            </a:extLst>
          </p:cNvPr>
          <p:cNvSpPr txBox="1"/>
          <p:nvPr/>
        </p:nvSpPr>
        <p:spPr>
          <a:xfrm>
            <a:off x="4015540" y="1989526"/>
            <a:ext cx="4980068" cy="2142381"/>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lIns="91440" tIns="45720" rIns="9144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dirty="0">
                <a:solidFill>
                  <a:srgbClr val="0065A2"/>
                </a:solidFill>
                <a:latin typeface=""/>
              </a:rPr>
              <a:t>Fulbright U.S. Scholar Alumni Ambassadors are official representatives of the program and care share with your faculty and administrators about the impact their Fulbright had on them personally and professionally, as well as on their institution. </a:t>
            </a:r>
            <a:endParaRPr lang="en-US">
              <a:solidFill>
                <a:srgbClr val="0065A2"/>
              </a:solidFill>
              <a:latin typeface="Mark OT"/>
              <a:ea typeface="+mj-lt"/>
              <a:cs typeface="+mj-lt"/>
            </a:endParaRPr>
          </a:p>
        </p:txBody>
      </p:sp>
      <p:sp>
        <p:nvSpPr>
          <p:cNvPr id="6" name="Presentation Name…">
            <a:extLst>
              <a:ext uri="{FF2B5EF4-FFF2-40B4-BE49-F238E27FC236}">
                <a16:creationId xmlns:a16="http://schemas.microsoft.com/office/drawing/2014/main" id="{E8771160-8DAC-4D12-8135-C31759E5ADB8}"/>
              </a:ext>
            </a:extLst>
          </p:cNvPr>
          <p:cNvSpPr txBox="1"/>
          <p:nvPr/>
        </p:nvSpPr>
        <p:spPr>
          <a:xfrm>
            <a:off x="9318065" y="3149239"/>
            <a:ext cx="2582381"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13</a:t>
            </a:r>
            <a:endParaRPr sz="4000" kern="0" dirty="0">
              <a:solidFill>
                <a:srgbClr val="0065A2"/>
              </a:solidFill>
              <a:latin typeface=""/>
              <a:sym typeface="Mark OT Bold"/>
            </a:endParaRPr>
          </a:p>
        </p:txBody>
      </p:sp>
      <p:sp>
        <p:nvSpPr>
          <p:cNvPr id="7" name="Presentation Name…">
            <a:extLst>
              <a:ext uri="{FF2B5EF4-FFF2-40B4-BE49-F238E27FC236}">
                <a16:creationId xmlns:a16="http://schemas.microsoft.com/office/drawing/2014/main" id="{DECC4348-C9D0-499E-B06F-A6D247FC5967}"/>
              </a:ext>
            </a:extLst>
          </p:cNvPr>
          <p:cNvSpPr txBox="1"/>
          <p:nvPr/>
        </p:nvSpPr>
        <p:spPr>
          <a:xfrm>
            <a:off x="9346981" y="3725557"/>
            <a:ext cx="2582381"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60</a:t>
            </a:r>
            <a:endParaRPr lang="en-US" sz="1400" dirty="0">
              <a:solidFill>
                <a:srgbClr val="0065A2"/>
              </a:solidFill>
              <a:latin typeface=""/>
            </a:endParaRPr>
          </a:p>
        </p:txBody>
      </p:sp>
      <p:sp>
        <p:nvSpPr>
          <p:cNvPr id="20" name="Presentation Name…">
            <a:extLst>
              <a:ext uri="{FF2B5EF4-FFF2-40B4-BE49-F238E27FC236}">
                <a16:creationId xmlns:a16="http://schemas.microsoft.com/office/drawing/2014/main" id="{93564366-C316-4C80-B1F2-CCBB92999973}"/>
              </a:ext>
            </a:extLst>
          </p:cNvPr>
          <p:cNvSpPr txBox="1"/>
          <p:nvPr/>
        </p:nvSpPr>
        <p:spPr>
          <a:xfrm>
            <a:off x="9316402" y="2550161"/>
            <a:ext cx="879494"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72</a:t>
            </a:r>
            <a:endParaRPr sz="4000" kern="0" dirty="0">
              <a:solidFill>
                <a:srgbClr val="0065A2"/>
              </a:solidFill>
              <a:latin typeface=""/>
              <a:sym typeface="Mark OT Bold"/>
            </a:endParaRPr>
          </a:p>
        </p:txBody>
      </p:sp>
      <p:pic>
        <p:nvPicPr>
          <p:cNvPr id="22" name="Picture 21">
            <a:extLst>
              <a:ext uri="{FF2B5EF4-FFF2-40B4-BE49-F238E27FC236}">
                <a16:creationId xmlns:a16="http://schemas.microsoft.com/office/drawing/2014/main" id="{CF0DFBC8-B8E2-43E6-BAC3-324AF6447E9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9193482" y="2025004"/>
            <a:ext cx="18169" cy="3246120"/>
          </a:xfrm>
          <a:prstGeom prst="rect">
            <a:avLst/>
          </a:prstGeom>
        </p:spPr>
      </p:pic>
      <p:sp>
        <p:nvSpPr>
          <p:cNvPr id="24" name="TextBox 23">
            <a:extLst>
              <a:ext uri="{FF2B5EF4-FFF2-40B4-BE49-F238E27FC236}">
                <a16:creationId xmlns:a16="http://schemas.microsoft.com/office/drawing/2014/main" id="{693A2AF4-379E-4DF3-B2D8-B476365E9663}"/>
              </a:ext>
            </a:extLst>
          </p:cNvPr>
          <p:cNvSpPr txBox="1"/>
          <p:nvPr/>
        </p:nvSpPr>
        <p:spPr>
          <a:xfrm>
            <a:off x="9940403" y="3739352"/>
            <a:ext cx="1867840" cy="430887"/>
          </a:xfrm>
          <a:prstGeom prst="rect">
            <a:avLst/>
          </a:prstGeom>
          <a:noFill/>
        </p:spPr>
        <p:txBody>
          <a:bodyPr wrap="square">
            <a:spAutoFit/>
          </a:bodyPr>
          <a:lstStyle/>
          <a:p>
            <a:r>
              <a:rPr lang="en-US" sz="2200" dirty="0">
                <a:solidFill>
                  <a:srgbClr val="0065A2"/>
                </a:solidFill>
                <a:latin typeface=""/>
              </a:rPr>
              <a:t>+</a:t>
            </a:r>
            <a:r>
              <a:rPr lang="en-US" sz="1600" dirty="0">
                <a:solidFill>
                  <a:srgbClr val="0065A2"/>
                </a:solidFill>
                <a:latin typeface=""/>
              </a:rPr>
              <a:t> Events Annually</a:t>
            </a:r>
            <a:endParaRPr lang="en-US" sz="1600" dirty="0"/>
          </a:p>
        </p:txBody>
      </p:sp>
      <p:sp>
        <p:nvSpPr>
          <p:cNvPr id="26" name="TextBox 25">
            <a:extLst>
              <a:ext uri="{FF2B5EF4-FFF2-40B4-BE49-F238E27FC236}">
                <a16:creationId xmlns:a16="http://schemas.microsoft.com/office/drawing/2014/main" id="{0261EC5E-800C-4FC7-BE5A-DFCAFFBC5041}"/>
              </a:ext>
            </a:extLst>
          </p:cNvPr>
          <p:cNvSpPr txBox="1"/>
          <p:nvPr/>
        </p:nvSpPr>
        <p:spPr>
          <a:xfrm>
            <a:off x="9967297" y="3255875"/>
            <a:ext cx="2095642" cy="338554"/>
          </a:xfrm>
          <a:prstGeom prst="rect">
            <a:avLst/>
          </a:prstGeom>
          <a:noFill/>
        </p:spPr>
        <p:txBody>
          <a:bodyPr wrap="square">
            <a:spAutoFit/>
          </a:bodyPr>
          <a:lstStyle/>
          <a:p>
            <a:r>
              <a:rPr lang="en-US" sz="1600" dirty="0">
                <a:solidFill>
                  <a:srgbClr val="0065A2"/>
                </a:solidFill>
                <a:latin typeface=""/>
              </a:rPr>
              <a:t>New Ambassadors</a:t>
            </a:r>
            <a:endParaRPr lang="en-US" sz="1600" dirty="0"/>
          </a:p>
        </p:txBody>
      </p:sp>
      <p:sp>
        <p:nvSpPr>
          <p:cNvPr id="28" name="TextBox 27">
            <a:extLst>
              <a:ext uri="{FF2B5EF4-FFF2-40B4-BE49-F238E27FC236}">
                <a16:creationId xmlns:a16="http://schemas.microsoft.com/office/drawing/2014/main" id="{A96113FD-4951-4413-A4F3-97AC7492B64B}"/>
              </a:ext>
            </a:extLst>
          </p:cNvPr>
          <p:cNvSpPr txBox="1"/>
          <p:nvPr/>
        </p:nvSpPr>
        <p:spPr>
          <a:xfrm>
            <a:off x="9967296" y="2556496"/>
            <a:ext cx="2095642" cy="584775"/>
          </a:xfrm>
          <a:prstGeom prst="rect">
            <a:avLst/>
          </a:prstGeom>
          <a:noFill/>
        </p:spPr>
        <p:txBody>
          <a:bodyPr wrap="square">
            <a:spAutoFit/>
          </a:bodyPr>
          <a:lstStyle/>
          <a:p>
            <a:r>
              <a:rPr lang="en-US" sz="1600" dirty="0">
                <a:solidFill>
                  <a:srgbClr val="0065A2"/>
                </a:solidFill>
                <a:latin typeface=""/>
              </a:rPr>
              <a:t>Emeriti Ambassadors</a:t>
            </a:r>
            <a:endParaRPr lang="en-US" sz="1600" dirty="0"/>
          </a:p>
        </p:txBody>
      </p:sp>
      <p:pic>
        <p:nvPicPr>
          <p:cNvPr id="30" name="Picture 29" descr="A group of people posing for a photo&#10;&#10;Description automatically generated">
            <a:extLst>
              <a:ext uri="{FF2B5EF4-FFF2-40B4-BE49-F238E27FC236}">
                <a16:creationId xmlns:a16="http://schemas.microsoft.com/office/drawing/2014/main" id="{508DA6CF-B6CC-4F71-A677-EE6338FBD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911" y="1933602"/>
            <a:ext cx="3493062" cy="3495002"/>
          </a:xfrm>
          <a:prstGeom prst="rect">
            <a:avLst/>
          </a:prstGeom>
        </p:spPr>
      </p:pic>
      <p:sp>
        <p:nvSpPr>
          <p:cNvPr id="13" name="Presentation Name…">
            <a:extLst>
              <a:ext uri="{FF2B5EF4-FFF2-40B4-BE49-F238E27FC236}">
                <a16:creationId xmlns:a16="http://schemas.microsoft.com/office/drawing/2014/main" id="{E913B5AA-3F70-402E-B3CB-C00256850C7E}"/>
              </a:ext>
            </a:extLst>
          </p:cNvPr>
          <p:cNvSpPr txBox="1"/>
          <p:nvPr/>
        </p:nvSpPr>
        <p:spPr>
          <a:xfrm>
            <a:off x="388602" y="1163519"/>
            <a:ext cx="11000270"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Invite a Fulbright Alumni Ambassador</a:t>
            </a:r>
            <a:endParaRPr sz="4000" kern="0" dirty="0">
              <a:solidFill>
                <a:srgbClr val="0065A2"/>
              </a:solidFill>
              <a:latin typeface=""/>
              <a:sym typeface="Mark OT Bold"/>
            </a:endParaRPr>
          </a:p>
        </p:txBody>
      </p:sp>
    </p:spTree>
    <p:extLst>
      <p:ext uri="{BB962C8B-B14F-4D97-AF65-F5344CB8AC3E}">
        <p14:creationId xmlns:p14="http://schemas.microsoft.com/office/powerpoint/2010/main" val="314282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esentation Name…"/>
          <p:cNvSpPr txBox="1"/>
          <p:nvPr/>
        </p:nvSpPr>
        <p:spPr>
          <a:xfrm>
            <a:off x="359921" y="1142125"/>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Additional Fulbright U.S. Programs</a:t>
            </a:r>
            <a:endParaRPr sz="4000" kern="0" dirty="0">
              <a:solidFill>
                <a:srgbClr val="0065A2"/>
              </a:solidFill>
              <a:latin typeface=""/>
              <a:sym typeface="Mark OT Bold"/>
            </a:endParaRPr>
          </a:p>
        </p:txBody>
      </p:sp>
      <p:sp>
        <p:nvSpPr>
          <p:cNvPr id="34" name="First &amp; Last Name, Position…">
            <a:extLst>
              <a:ext uri="{FF2B5EF4-FFF2-40B4-BE49-F238E27FC236}">
                <a16:creationId xmlns:a16="http://schemas.microsoft.com/office/drawing/2014/main" id="{6F3DE519-22CC-456E-B9B5-E171D470C614}"/>
              </a:ext>
            </a:extLst>
          </p:cNvPr>
          <p:cNvSpPr txBox="1"/>
          <p:nvPr/>
        </p:nvSpPr>
        <p:spPr>
          <a:xfrm>
            <a:off x="179615" y="1902526"/>
            <a:ext cx="3426451"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Scholars</a:t>
            </a:r>
            <a:endParaRPr sz="2000" b="1" dirty="0">
              <a:solidFill>
                <a:srgbClr val="0065A2"/>
              </a:solidFill>
              <a:latin typeface=""/>
            </a:endParaRPr>
          </a:p>
        </p:txBody>
      </p:sp>
      <p:sp>
        <p:nvSpPr>
          <p:cNvPr id="35" name="Line">
            <a:extLst>
              <a:ext uri="{FF2B5EF4-FFF2-40B4-BE49-F238E27FC236}">
                <a16:creationId xmlns:a16="http://schemas.microsoft.com/office/drawing/2014/main" id="{5CABEA07-845B-4E1B-A8BE-4356124E768E}"/>
              </a:ext>
            </a:extLst>
          </p:cNvPr>
          <p:cNvSpPr/>
          <p:nvPr/>
        </p:nvSpPr>
        <p:spPr>
          <a:xfrm>
            <a:off x="239184" y="2429853"/>
            <a:ext cx="456968" cy="0"/>
          </a:xfrm>
          <a:prstGeom prst="line">
            <a:avLst/>
          </a:prstGeom>
          <a:ln w="50800">
            <a:solidFill>
              <a:srgbClr val="00A9E0"/>
            </a:solidFill>
          </a:ln>
        </p:spPr>
        <p:txBody>
          <a:bodyPr tIns="45720" bIns="45720"/>
          <a:lstStyle/>
          <a:p>
            <a:endParaRPr sz="900" dirty="0"/>
          </a:p>
        </p:txBody>
      </p:sp>
      <p:sp>
        <p:nvSpPr>
          <p:cNvPr id="36" name="First &amp; Last Name, Position…">
            <a:extLst>
              <a:ext uri="{FF2B5EF4-FFF2-40B4-BE49-F238E27FC236}">
                <a16:creationId xmlns:a16="http://schemas.microsoft.com/office/drawing/2014/main" id="{6E67CC27-69F2-43C0-9561-4FBBCB030400}"/>
              </a:ext>
            </a:extLst>
          </p:cNvPr>
          <p:cNvSpPr txBox="1"/>
          <p:nvPr/>
        </p:nvSpPr>
        <p:spPr>
          <a:xfrm>
            <a:off x="179615" y="2608166"/>
            <a:ext cx="4233700" cy="230832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Arctic Initiative</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3">
                  <a:extLst>
                    <a:ext uri="{A12FA001-AC4F-418D-AE19-62706E023703}">
                      <ahyp:hlinkClr xmlns:ahyp="http://schemas.microsoft.com/office/drawing/2018/hyperlinkcolor" val="tx"/>
                    </a:ext>
                  </a:extLst>
                </a:hlinkClick>
              </a:rPr>
              <a:t>Arctic@iie.org</a:t>
            </a:r>
            <a:r>
              <a:rPr lang="en-US" sz="1600" dirty="0">
                <a:solidFill>
                  <a:srgbClr val="009ED5"/>
                </a:solidFill>
                <a:latin typeface=""/>
              </a:rPr>
              <a:t> </a:t>
            </a: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Fulbright-Hays Group Projects Abroad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4">
                  <a:extLst>
                    <a:ext uri="{A12FA001-AC4F-418D-AE19-62706E023703}">
                      <ahyp:hlinkClr xmlns:ahyp="http://schemas.microsoft.com/office/drawing/2018/hyperlinkcolor" val="tx"/>
                    </a:ext>
                  </a:extLst>
                </a:hlinkClick>
              </a:rPr>
              <a:t>GPA@ed.gov</a:t>
            </a:r>
            <a:r>
              <a:rPr lang="en-US" sz="1600" dirty="0">
                <a:solidFill>
                  <a:srgbClr val="009ED5"/>
                </a:solidFill>
                <a:latin typeface=""/>
              </a:rPr>
              <a:t> </a:t>
            </a: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Specialist Program</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5">
                  <a:extLst>
                    <a:ext uri="{A12FA001-AC4F-418D-AE19-62706E023703}">
                      <ahyp:hlinkClr xmlns:ahyp="http://schemas.microsoft.com/office/drawing/2018/hyperlinkcolor" val="tx"/>
                    </a:ext>
                  </a:extLst>
                </a:hlinkClick>
              </a:rPr>
              <a:t>FulbrightSpecialist@worldlearning.org</a:t>
            </a:r>
            <a:r>
              <a:rPr lang="en-US" sz="1600" dirty="0">
                <a:solidFill>
                  <a:srgbClr val="009ED5"/>
                </a:solidFill>
                <a:latin typeface=""/>
              </a:rPr>
              <a:t> </a:t>
            </a:r>
            <a:endParaRPr lang="en-US" sz="1600" dirty="0">
              <a:solidFill>
                <a:srgbClr val="454A4A"/>
              </a:solidFill>
              <a:latin typeface=""/>
            </a:endParaRPr>
          </a:p>
        </p:txBody>
      </p:sp>
      <p:pic>
        <p:nvPicPr>
          <p:cNvPr id="37" name="Picture 36">
            <a:extLst>
              <a:ext uri="{FF2B5EF4-FFF2-40B4-BE49-F238E27FC236}">
                <a16:creationId xmlns:a16="http://schemas.microsoft.com/office/drawing/2014/main" id="{197CC355-CFC4-4225-A466-2C8D046A8FE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flipH="1">
            <a:off x="4520644" y="2009154"/>
            <a:ext cx="20471" cy="3657600"/>
          </a:xfrm>
          <a:prstGeom prst="rect">
            <a:avLst/>
          </a:prstGeom>
        </p:spPr>
      </p:pic>
      <p:sp>
        <p:nvSpPr>
          <p:cNvPr id="38" name="First &amp; Last Name, Position…">
            <a:extLst>
              <a:ext uri="{FF2B5EF4-FFF2-40B4-BE49-F238E27FC236}">
                <a16:creationId xmlns:a16="http://schemas.microsoft.com/office/drawing/2014/main" id="{EEA73E29-142C-43BC-B7F8-5124886D3BEA}"/>
              </a:ext>
            </a:extLst>
          </p:cNvPr>
          <p:cNvSpPr txBox="1"/>
          <p:nvPr/>
        </p:nvSpPr>
        <p:spPr>
          <a:xfrm>
            <a:off x="4729445" y="1902526"/>
            <a:ext cx="3426451"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Students</a:t>
            </a:r>
            <a:endParaRPr sz="2000" b="1" dirty="0">
              <a:solidFill>
                <a:srgbClr val="0065A2"/>
              </a:solidFill>
              <a:latin typeface=""/>
            </a:endParaRPr>
          </a:p>
        </p:txBody>
      </p:sp>
      <p:sp>
        <p:nvSpPr>
          <p:cNvPr id="39" name="Line">
            <a:extLst>
              <a:ext uri="{FF2B5EF4-FFF2-40B4-BE49-F238E27FC236}">
                <a16:creationId xmlns:a16="http://schemas.microsoft.com/office/drawing/2014/main" id="{660EBDE8-89BB-44F5-84F4-95F071074FD4}"/>
              </a:ext>
            </a:extLst>
          </p:cNvPr>
          <p:cNvSpPr/>
          <p:nvPr/>
        </p:nvSpPr>
        <p:spPr>
          <a:xfrm>
            <a:off x="4790524" y="2429853"/>
            <a:ext cx="456968" cy="0"/>
          </a:xfrm>
          <a:prstGeom prst="line">
            <a:avLst/>
          </a:prstGeom>
          <a:ln w="50800">
            <a:solidFill>
              <a:srgbClr val="00A9E0"/>
            </a:solidFill>
          </a:ln>
        </p:spPr>
        <p:txBody>
          <a:bodyPr tIns="45720" bIns="45720"/>
          <a:lstStyle/>
          <a:p>
            <a:endParaRPr sz="900" dirty="0"/>
          </a:p>
        </p:txBody>
      </p:sp>
      <p:sp>
        <p:nvSpPr>
          <p:cNvPr id="40" name="First &amp; Last Name, Position…">
            <a:extLst>
              <a:ext uri="{FF2B5EF4-FFF2-40B4-BE49-F238E27FC236}">
                <a16:creationId xmlns:a16="http://schemas.microsoft.com/office/drawing/2014/main" id="{DA2A42AF-BC62-4E8C-ADC9-65DFF576A21C}"/>
              </a:ext>
            </a:extLst>
          </p:cNvPr>
          <p:cNvSpPr txBox="1"/>
          <p:nvPr/>
        </p:nvSpPr>
        <p:spPr>
          <a:xfrm>
            <a:off x="4786806" y="2608166"/>
            <a:ext cx="3677046" cy="280076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Fulbright-Hays Doctoral Dissertation Research Abroad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8">
                  <a:extLst>
                    <a:ext uri="{A12FA001-AC4F-418D-AE19-62706E023703}">
                      <ahyp:hlinkClr xmlns:ahyp="http://schemas.microsoft.com/office/drawing/2018/hyperlinkcolor" val="tx"/>
                    </a:ext>
                  </a:extLst>
                </a:hlinkClick>
              </a:rPr>
              <a:t>DDRA@ed.gov</a:t>
            </a:r>
            <a:r>
              <a:rPr lang="en-US" sz="1600" dirty="0">
                <a:solidFill>
                  <a:srgbClr val="009ED5"/>
                </a:solidFill>
                <a:latin typeface=""/>
              </a:rPr>
              <a:t> </a:t>
            </a:r>
          </a:p>
          <a:p>
            <a:pP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English Teaching Assistant (ETA)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9">
                  <a:extLst>
                    <a:ext uri="{A12FA001-AC4F-418D-AE19-62706E023703}">
                      <ahyp:hlinkClr xmlns:ahyp="http://schemas.microsoft.com/office/drawing/2018/hyperlinkcolor" val="tx"/>
                    </a:ext>
                  </a:extLst>
                </a:hlinkClick>
              </a:rPr>
              <a:t>FBstudent@iie.org</a:t>
            </a:r>
            <a:endParaRPr lang="en-US" sz="1600" dirty="0">
              <a:solidFill>
                <a:srgbClr val="454A4A"/>
              </a:solidFill>
              <a:latin typeface=""/>
            </a:endParaRPr>
          </a:p>
          <a:p>
            <a:pP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Student Program</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9">
                  <a:extLst>
                    <a:ext uri="{A12FA001-AC4F-418D-AE19-62706E023703}">
                      <ahyp:hlinkClr xmlns:ahyp="http://schemas.microsoft.com/office/drawing/2018/hyperlinkcolor" val="tx"/>
                    </a:ext>
                  </a:extLst>
                </a:hlinkClick>
              </a:rPr>
              <a:t>FBstudent@iie.org</a:t>
            </a:r>
            <a:endParaRPr lang="en-US" sz="1600" dirty="0">
              <a:solidFill>
                <a:srgbClr val="454A4A"/>
              </a:solidFill>
              <a:latin typeface=""/>
            </a:endParaRPr>
          </a:p>
        </p:txBody>
      </p:sp>
      <p:pic>
        <p:nvPicPr>
          <p:cNvPr id="41" name="Picture 40">
            <a:extLst>
              <a:ext uri="{FF2B5EF4-FFF2-40B4-BE49-F238E27FC236}">
                <a16:creationId xmlns:a16="http://schemas.microsoft.com/office/drawing/2014/main" id="{10BDB79D-9DE2-4CE2-B02E-76E7F4C2276B}"/>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stretch>
                <a:fillRect/>
              </a:stretch>
            </p:blipFill>
          </mc:Choice>
          <mc:Fallback>
            <p:blipFill>
              <a:blip r:embed="rId7"/>
              <a:stretch>
                <a:fillRect/>
              </a:stretch>
            </p:blipFill>
          </mc:Fallback>
        </mc:AlternateContent>
        <p:spPr>
          <a:xfrm>
            <a:off x="8382329" y="2066886"/>
            <a:ext cx="20471" cy="3657600"/>
          </a:xfrm>
          <a:prstGeom prst="rect">
            <a:avLst/>
          </a:prstGeom>
        </p:spPr>
      </p:pic>
      <p:sp>
        <p:nvSpPr>
          <p:cNvPr id="42" name="First &amp; Last Name, Position…">
            <a:extLst>
              <a:ext uri="{FF2B5EF4-FFF2-40B4-BE49-F238E27FC236}">
                <a16:creationId xmlns:a16="http://schemas.microsoft.com/office/drawing/2014/main" id="{8803B481-7F2A-47C0-A8FB-0E3B14609C43}"/>
              </a:ext>
            </a:extLst>
          </p:cNvPr>
          <p:cNvSpPr txBox="1"/>
          <p:nvPr/>
        </p:nvSpPr>
        <p:spPr>
          <a:xfrm>
            <a:off x="8649935" y="1902526"/>
            <a:ext cx="3652455" cy="3693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90000"/>
              </a:lnSpc>
              <a:spcAft>
                <a:spcPts val="300"/>
              </a:spcAft>
              <a:defRPr>
                <a:solidFill>
                  <a:srgbClr val="FAFFF8"/>
                </a:solidFill>
                <a:latin typeface="Mark OT Bold"/>
                <a:ea typeface="Mark OT Bold"/>
                <a:cs typeface="Mark OT Bold"/>
                <a:sym typeface="Mark OT Bold"/>
              </a:defRPr>
            </a:pPr>
            <a:r>
              <a:rPr lang="en-US" sz="2000" b="1" dirty="0">
                <a:solidFill>
                  <a:srgbClr val="0065A2"/>
                </a:solidFill>
                <a:latin typeface=""/>
              </a:rPr>
              <a:t>Teachers</a:t>
            </a:r>
            <a:endParaRPr sz="2000" b="1" dirty="0">
              <a:solidFill>
                <a:srgbClr val="0065A2"/>
              </a:solidFill>
              <a:latin typeface=""/>
            </a:endParaRPr>
          </a:p>
        </p:txBody>
      </p:sp>
      <p:sp>
        <p:nvSpPr>
          <p:cNvPr id="43" name="Line">
            <a:extLst>
              <a:ext uri="{FF2B5EF4-FFF2-40B4-BE49-F238E27FC236}">
                <a16:creationId xmlns:a16="http://schemas.microsoft.com/office/drawing/2014/main" id="{DE94A5EB-79F3-4F73-AD1E-EF4B33C53D0E}"/>
              </a:ext>
            </a:extLst>
          </p:cNvPr>
          <p:cNvSpPr/>
          <p:nvPr/>
        </p:nvSpPr>
        <p:spPr>
          <a:xfrm>
            <a:off x="8645678" y="2429853"/>
            <a:ext cx="456968" cy="0"/>
          </a:xfrm>
          <a:prstGeom prst="line">
            <a:avLst/>
          </a:prstGeom>
          <a:ln w="50800">
            <a:solidFill>
              <a:srgbClr val="00A9E0"/>
            </a:solidFill>
          </a:ln>
        </p:spPr>
        <p:txBody>
          <a:bodyPr tIns="45720" bIns="45720"/>
          <a:lstStyle/>
          <a:p>
            <a:endParaRPr sz="900" dirty="0"/>
          </a:p>
        </p:txBody>
      </p:sp>
      <p:sp>
        <p:nvSpPr>
          <p:cNvPr id="44" name="First &amp; Last Name, Position…">
            <a:extLst>
              <a:ext uri="{FF2B5EF4-FFF2-40B4-BE49-F238E27FC236}">
                <a16:creationId xmlns:a16="http://schemas.microsoft.com/office/drawing/2014/main" id="{2281B3E1-9990-4949-9458-F73391903F66}"/>
              </a:ext>
            </a:extLst>
          </p:cNvPr>
          <p:cNvSpPr txBox="1"/>
          <p:nvPr/>
        </p:nvSpPr>
        <p:spPr>
          <a:xfrm>
            <a:off x="8568270" y="2608166"/>
            <a:ext cx="3328876" cy="255454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Distinguished Award in Teaching Research Program</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0">
                  <a:extLst>
                    <a:ext uri="{A12FA001-AC4F-418D-AE19-62706E023703}">
                      <ahyp:hlinkClr xmlns:ahyp="http://schemas.microsoft.com/office/drawing/2018/hyperlinkcolor" val="tx"/>
                    </a:ext>
                  </a:extLst>
                </a:hlinkClick>
              </a:rPr>
              <a:t>FulbrightDA@irex.org</a:t>
            </a:r>
            <a:r>
              <a:rPr lang="en-US" sz="1600" dirty="0">
                <a:solidFill>
                  <a:srgbClr val="009ED5"/>
                </a:solidFill>
                <a:latin typeface=""/>
              </a:rPr>
              <a:t> </a:t>
            </a: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Group Projects Abroad</a:t>
            </a:r>
          </a:p>
          <a:p>
            <a:pPr marL="293370">
              <a:defRPr>
                <a:solidFill>
                  <a:srgbClr val="FAFFF8"/>
                </a:solidFill>
                <a:latin typeface="Mark OT Light"/>
                <a:ea typeface="Mark OT Light"/>
                <a:cs typeface="Mark OT Light"/>
                <a:sym typeface="Mark OT Light"/>
              </a:defRPr>
            </a:pPr>
            <a:r>
              <a:rPr lang="en-US" sz="1600" dirty="0">
                <a:solidFill>
                  <a:srgbClr val="009ED5"/>
                </a:solidFill>
                <a:latin typeface=""/>
                <a:hlinkClick r:id="rId4">
                  <a:extLst>
                    <a:ext uri="{A12FA001-AC4F-418D-AE19-62706E023703}">
                      <ahyp:hlinkClr xmlns:ahyp="http://schemas.microsoft.com/office/drawing/2018/hyperlinkcolor" val="tx"/>
                    </a:ext>
                  </a:extLst>
                </a:hlinkClick>
              </a:rPr>
              <a:t>GPA@ed.gov</a:t>
            </a:r>
            <a:r>
              <a:rPr lang="en-US" sz="1600" dirty="0">
                <a:solidFill>
                  <a:srgbClr val="009ED5"/>
                </a:solidFill>
                <a:latin typeface=""/>
              </a:rPr>
              <a:t> </a:t>
            </a: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endParaRPr lang="en-US" sz="1600" dirty="0">
              <a:solidFill>
                <a:srgbClr val="454A4A"/>
              </a:solidFill>
              <a:latin typeface=""/>
            </a:endParaRPr>
          </a:p>
          <a:p>
            <a:pPr marL="285750" indent="-285750">
              <a:buFont typeface="Arial" panose="020B0604020202020204" pitchFamily="34" charset="0"/>
              <a:buChar char="•"/>
              <a:defRPr>
                <a:solidFill>
                  <a:srgbClr val="FAFFF8"/>
                </a:solidFill>
                <a:latin typeface="Mark OT Light"/>
                <a:ea typeface="Mark OT Light"/>
                <a:cs typeface="Mark OT Light"/>
                <a:sym typeface="Mark OT Light"/>
              </a:defRPr>
            </a:pPr>
            <a:r>
              <a:rPr lang="en-US" sz="1600" dirty="0">
                <a:solidFill>
                  <a:srgbClr val="454A4A"/>
                </a:solidFill>
                <a:latin typeface=""/>
              </a:rPr>
              <a:t>Teachers for Global Classrooms</a:t>
            </a:r>
          </a:p>
          <a:p>
            <a:pPr marL="309880">
              <a:defRPr>
                <a:solidFill>
                  <a:srgbClr val="FAFFF8"/>
                </a:solidFill>
                <a:latin typeface="Mark OT Light"/>
                <a:ea typeface="Mark OT Light"/>
                <a:cs typeface="Mark OT Light"/>
                <a:sym typeface="Mark OT Light"/>
              </a:defRPr>
            </a:pPr>
            <a:r>
              <a:rPr lang="en-US" sz="1600" dirty="0">
                <a:solidFill>
                  <a:srgbClr val="009ED5"/>
                </a:solidFill>
                <a:latin typeface=""/>
                <a:hlinkClick r:id="rId11">
                  <a:extLst>
                    <a:ext uri="{A12FA001-AC4F-418D-AE19-62706E023703}">
                      <ahyp:hlinkClr xmlns:ahyp="http://schemas.microsoft.com/office/drawing/2018/hyperlinkcolor" val="tx"/>
                    </a:ext>
                  </a:extLst>
                </a:hlinkClick>
              </a:rPr>
              <a:t>FulbrightTGC@irex.org</a:t>
            </a:r>
            <a:endParaRPr lang="en-US" sz="1600" dirty="0">
              <a:solidFill>
                <a:srgbClr val="009ED5"/>
              </a:solidFill>
              <a:latin typeface=""/>
            </a:endParaRPr>
          </a:p>
        </p:txBody>
      </p:sp>
    </p:spTree>
    <p:extLst>
      <p:ext uri="{BB962C8B-B14F-4D97-AF65-F5344CB8AC3E}">
        <p14:creationId xmlns:p14="http://schemas.microsoft.com/office/powerpoint/2010/main" val="1783669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esentation Name…"/>
          <p:cNvSpPr txBox="1"/>
          <p:nvPr/>
        </p:nvSpPr>
        <p:spPr>
          <a:xfrm>
            <a:off x="5118284" y="482531"/>
            <a:ext cx="6436337"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FFFFFF"/>
                </a:solidFill>
                <a:latin typeface=""/>
                <a:sym typeface="Mark OT Bold"/>
              </a:rPr>
              <a:t>Stay connected with us.</a:t>
            </a:r>
            <a:endParaRPr sz="4000" kern="0" dirty="0">
              <a:solidFill>
                <a:srgbClr val="FFFFFF"/>
              </a:solidFill>
              <a:latin typeface=""/>
              <a:sym typeface="Mark OT Bold"/>
            </a:endParaRPr>
          </a:p>
        </p:txBody>
      </p:sp>
      <p:sp>
        <p:nvSpPr>
          <p:cNvPr id="20" name="First &amp; Last Name, Position…">
            <a:extLst>
              <a:ext uri="{FF2B5EF4-FFF2-40B4-BE49-F238E27FC236}">
                <a16:creationId xmlns:a16="http://schemas.microsoft.com/office/drawing/2014/main" id="{F16CF77F-B75A-4592-AD18-DFA1AA23AB75}"/>
              </a:ext>
            </a:extLst>
          </p:cNvPr>
          <p:cNvSpPr txBox="1"/>
          <p:nvPr/>
        </p:nvSpPr>
        <p:spPr>
          <a:xfrm>
            <a:off x="720989" y="2020096"/>
            <a:ext cx="3680829" cy="3744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rPr>
              <a:t>Join </a:t>
            </a:r>
            <a:r>
              <a:rPr lang="en-US" sz="2000" kern="0" dirty="0" err="1">
                <a:solidFill>
                  <a:prstClr val="white"/>
                </a:solidFill>
                <a:latin typeface=""/>
                <a:sym typeface="Mark OT Light"/>
              </a:rPr>
              <a:t>MyFulbright</a:t>
            </a:r>
            <a:r>
              <a:rPr lang="en-US" sz="2000" kern="0" dirty="0">
                <a:solidFill>
                  <a:prstClr val="white"/>
                </a:solidFill>
                <a:latin typeface=""/>
                <a:sym typeface="Mark OT Light"/>
              </a:rPr>
              <a:t> at </a:t>
            </a:r>
            <a:r>
              <a:rPr lang="en-US" sz="2000" kern="0" dirty="0">
                <a:solidFill>
                  <a:prstClr val="white"/>
                </a:solidFill>
                <a:latin typeface=""/>
                <a:sym typeface="Mark OT Light"/>
                <a:hlinkClick r:id="rId3" action="ppaction://hlinkfile">
                  <a:extLst>
                    <a:ext uri="{A12FA001-AC4F-418D-AE19-62706E023703}">
                      <ahyp:hlinkClr xmlns:ahyp="http://schemas.microsoft.com/office/drawing/2018/hyperlinkcolor" val="tx"/>
                    </a:ext>
                  </a:extLst>
                </a:hlinkClick>
              </a:rPr>
              <a:t>cies2.org</a:t>
            </a:r>
            <a:endParaRPr lang="en-US" sz="2000" kern="0" dirty="0">
              <a:solidFill>
                <a:prstClr val="white"/>
              </a:solidFill>
              <a:latin typeface=""/>
              <a:sym typeface="Mark OT Light"/>
            </a:endParaRPr>
          </a:p>
        </p:txBody>
      </p:sp>
      <p:sp>
        <p:nvSpPr>
          <p:cNvPr id="21" name="Line">
            <a:extLst>
              <a:ext uri="{FF2B5EF4-FFF2-40B4-BE49-F238E27FC236}">
                <a16:creationId xmlns:a16="http://schemas.microsoft.com/office/drawing/2014/main" id="{61E013C6-2CEF-4C26-A74E-869E6C3521EE}"/>
              </a:ext>
            </a:extLst>
          </p:cNvPr>
          <p:cNvSpPr/>
          <p:nvPr/>
        </p:nvSpPr>
        <p:spPr>
          <a:xfrm>
            <a:off x="720989" y="2612471"/>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2" name="First &amp; Last Name, Position…">
            <a:extLst>
              <a:ext uri="{FF2B5EF4-FFF2-40B4-BE49-F238E27FC236}">
                <a16:creationId xmlns:a16="http://schemas.microsoft.com/office/drawing/2014/main" id="{78E81A8C-3AD3-49BE-A165-4BF56A02BF35}"/>
              </a:ext>
            </a:extLst>
          </p:cNvPr>
          <p:cNvSpPr txBox="1"/>
          <p:nvPr/>
        </p:nvSpPr>
        <p:spPr>
          <a:xfrm>
            <a:off x="720989" y="2821400"/>
            <a:ext cx="3680829" cy="3744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rPr>
              <a:t>Email us at </a:t>
            </a:r>
            <a:r>
              <a:rPr lang="en-US" sz="2000" kern="0" dirty="0">
                <a:solidFill>
                  <a:prstClr val="white"/>
                </a:solidFill>
                <a:latin typeface=""/>
                <a:sym typeface="Mark OT Light"/>
                <a:hlinkClick r:id="rId4">
                  <a:extLst>
                    <a:ext uri="{A12FA001-AC4F-418D-AE19-62706E023703}">
                      <ahyp:hlinkClr xmlns:ahyp="http://schemas.microsoft.com/office/drawing/2018/hyperlinkcolor" val="tx"/>
                    </a:ext>
                  </a:extLst>
                </a:hlinkClick>
              </a:rPr>
              <a:t>scholars@iie.org</a:t>
            </a:r>
            <a:endParaRPr lang="en-US" sz="2000" kern="0" dirty="0">
              <a:solidFill>
                <a:prstClr val="white"/>
              </a:solidFill>
              <a:latin typeface=""/>
              <a:sym typeface="Mark OT Light"/>
            </a:endParaRPr>
          </a:p>
        </p:txBody>
      </p:sp>
      <p:sp>
        <p:nvSpPr>
          <p:cNvPr id="23" name="Line">
            <a:extLst>
              <a:ext uri="{FF2B5EF4-FFF2-40B4-BE49-F238E27FC236}">
                <a16:creationId xmlns:a16="http://schemas.microsoft.com/office/drawing/2014/main" id="{25449DCA-4429-4C69-B723-D8FC09CB7AEA}"/>
              </a:ext>
            </a:extLst>
          </p:cNvPr>
          <p:cNvSpPr/>
          <p:nvPr/>
        </p:nvSpPr>
        <p:spPr>
          <a:xfrm>
            <a:off x="720989" y="3404153"/>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4" name="First &amp; Last Name, Position…">
            <a:extLst>
              <a:ext uri="{FF2B5EF4-FFF2-40B4-BE49-F238E27FC236}">
                <a16:creationId xmlns:a16="http://schemas.microsoft.com/office/drawing/2014/main" id="{7922489A-A584-4EF6-A09D-A3C2EACA23C9}"/>
              </a:ext>
            </a:extLst>
          </p:cNvPr>
          <p:cNvSpPr txBox="1"/>
          <p:nvPr/>
        </p:nvSpPr>
        <p:spPr>
          <a:xfrm>
            <a:off x="692829" y="3613373"/>
            <a:ext cx="4425455" cy="65659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lIns="91440" tIns="45720" rIns="91440" bIns="45720" anchor="t">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latin typeface=""/>
                <a:sym typeface="Mark OT Light"/>
              </a:rPr>
              <a:t>Visit our website to learn more about the</a:t>
            </a:r>
            <a:r>
              <a:rPr lang="en-US" sz="2000" kern="0" dirty="0">
                <a:solidFill>
                  <a:schemeClr val="bg1"/>
                </a:solidFill>
                <a:latin typeface=""/>
                <a:sym typeface="Mark OT Light"/>
              </a:rPr>
              <a:t> </a:t>
            </a:r>
            <a:r>
              <a:rPr lang="en-US" sz="2000" kern="0" dirty="0">
                <a:solidFill>
                  <a:schemeClr val="bg1"/>
                </a:solidFill>
                <a:latin typeface=""/>
                <a:sym typeface="Mark OT Light"/>
                <a:hlinkClick r:id="rId5">
                  <a:extLst>
                    <a:ext uri="{A12FA001-AC4F-418D-AE19-62706E023703}">
                      <ahyp:hlinkClr xmlns:ahyp="http://schemas.microsoft.com/office/drawing/2018/hyperlinkcolor" val="tx"/>
                    </a:ext>
                  </a:extLst>
                </a:hlinkClick>
              </a:rPr>
              <a:t>Fulbright U.S. Scholar Program</a:t>
            </a:r>
            <a:endParaRPr lang="en-US" sz="2000" kern="0">
              <a:solidFill>
                <a:schemeClr val="bg1"/>
              </a:solidFill>
              <a:latin typeface=""/>
            </a:endParaRPr>
          </a:p>
        </p:txBody>
      </p:sp>
      <p:sp>
        <p:nvSpPr>
          <p:cNvPr id="26" name="Line">
            <a:extLst>
              <a:ext uri="{FF2B5EF4-FFF2-40B4-BE49-F238E27FC236}">
                <a16:creationId xmlns:a16="http://schemas.microsoft.com/office/drawing/2014/main" id="{6B431581-B192-4AF3-8B07-248875ED8BCC}"/>
              </a:ext>
            </a:extLst>
          </p:cNvPr>
          <p:cNvSpPr/>
          <p:nvPr/>
        </p:nvSpPr>
        <p:spPr>
          <a:xfrm>
            <a:off x="720989" y="4435678"/>
            <a:ext cx="456968" cy="0"/>
          </a:xfrm>
          <a:prstGeom prst="line">
            <a:avLst/>
          </a:prstGeom>
          <a:ln w="50800">
            <a:solidFill>
              <a:srgbClr val="00A9E0"/>
            </a:solidFill>
          </a:ln>
        </p:spPr>
        <p:txBody>
          <a:bodyPr tIns="45720" bIns="45720"/>
          <a:lstStyle/>
          <a:p>
            <a:pPr hangingPunct="0">
              <a:defRPr/>
            </a:pPr>
            <a:endParaRPr kern="0" dirty="0">
              <a:solidFill>
                <a:srgbClr val="000000"/>
              </a:solidFill>
              <a:latin typeface="Calibri"/>
              <a:ea typeface="+mj-ea"/>
              <a:cs typeface="+mj-cs"/>
              <a:sym typeface="Calibri"/>
            </a:endParaRPr>
          </a:p>
        </p:txBody>
      </p:sp>
      <p:sp>
        <p:nvSpPr>
          <p:cNvPr id="27" name="First &amp; Last Name, Position…">
            <a:extLst>
              <a:ext uri="{FF2B5EF4-FFF2-40B4-BE49-F238E27FC236}">
                <a16:creationId xmlns:a16="http://schemas.microsoft.com/office/drawing/2014/main" id="{45E4FC1D-CACD-47CD-B39B-5170C1D9362E}"/>
              </a:ext>
            </a:extLst>
          </p:cNvPr>
          <p:cNvSpPr txBox="1"/>
          <p:nvPr/>
        </p:nvSpPr>
        <p:spPr>
          <a:xfrm>
            <a:off x="692829" y="4593566"/>
            <a:ext cx="4425455" cy="37446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ts val="2150"/>
              </a:lnSpc>
              <a:defRPr>
                <a:solidFill>
                  <a:srgbClr val="FAFFF8"/>
                </a:solidFill>
                <a:latin typeface="Mark OT Light"/>
                <a:ea typeface="Mark OT Light"/>
                <a:cs typeface="Mark OT Light"/>
                <a:sym typeface="Mark OT Light"/>
              </a:defRPr>
            </a:pPr>
            <a:r>
              <a:rPr lang="en-US" sz="2000" kern="0" dirty="0">
                <a:solidFill>
                  <a:prstClr val="white"/>
                </a:solidFill>
                <a:latin typeface=""/>
                <a:sym typeface="Mark OT Light"/>
                <a:hlinkClick r:id="rId6">
                  <a:extLst>
                    <a:ext uri="{A12FA001-AC4F-418D-AE19-62706E023703}">
                      <ahyp:hlinkClr xmlns:ahyp="http://schemas.microsoft.com/office/drawing/2018/hyperlinkcolor" val="tx"/>
                    </a:ext>
                  </a:extLst>
                </a:hlinkClick>
              </a:rPr>
              <a:t>Refer your colleagues</a:t>
            </a:r>
            <a:endParaRPr lang="en-US" sz="2000" kern="0" dirty="0">
              <a:solidFill>
                <a:prstClr val="white"/>
              </a:solidFill>
              <a:latin typeface=""/>
              <a:sym typeface="Mark OT Light"/>
            </a:endParaRPr>
          </a:p>
        </p:txBody>
      </p:sp>
      <p:pic>
        <p:nvPicPr>
          <p:cNvPr id="28" name="Picture 27">
            <a:extLst>
              <a:ext uri="{FF2B5EF4-FFF2-40B4-BE49-F238E27FC236}">
                <a16:creationId xmlns:a16="http://schemas.microsoft.com/office/drawing/2014/main" id="{E92FC70C-4724-4492-A2EF-4827861CD250}"/>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7352025" y="1974870"/>
            <a:ext cx="3606800" cy="2686050"/>
          </a:xfrm>
          <a:prstGeom prst="rect">
            <a:avLst/>
          </a:prstGeom>
        </p:spPr>
      </p:pic>
    </p:spTree>
    <p:extLst>
      <p:ext uri="{BB962C8B-B14F-4D97-AF65-F5344CB8AC3E}">
        <p14:creationId xmlns:p14="http://schemas.microsoft.com/office/powerpoint/2010/main" val="335557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528866" y="1869645"/>
            <a:ext cx="5824993" cy="154042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tIns="45720" bIns="45720">
            <a:spAutoFit/>
          </a:bodyPr>
          <a:lstStyle/>
          <a:p>
            <a:pPr>
              <a:lnSpc>
                <a:spcPct val="80000"/>
              </a:lnSpc>
              <a:spcAft>
                <a:spcPts val="600"/>
              </a:spcAft>
              <a:defRPr sz="10000">
                <a:solidFill>
                  <a:srgbClr val="FAFFF8"/>
                </a:solidFill>
                <a:latin typeface="Mark OT Bold"/>
                <a:ea typeface="Mark OT Bold"/>
                <a:cs typeface="Mark OT Bold"/>
                <a:sym typeface="Mark OT Bold"/>
              </a:defRPr>
            </a:pPr>
            <a:r>
              <a:rPr sz="5500" b="1" dirty="0">
                <a:latin typeface="Monteserrat"/>
                <a:cs typeface="Monteserrat"/>
              </a:rPr>
              <a:t>Presentation Name</a:t>
            </a:r>
          </a:p>
          <a:p>
            <a:pPr>
              <a:lnSpc>
                <a:spcPct val="80000"/>
              </a:lnSpc>
              <a:spcAft>
                <a:spcPts val="600"/>
              </a:spcAft>
              <a:defRPr sz="10000">
                <a:solidFill>
                  <a:srgbClr val="FAFFF8"/>
                </a:solidFill>
                <a:latin typeface="Mark OT Bold"/>
                <a:ea typeface="Mark OT Bold"/>
                <a:cs typeface="Mark OT Bold"/>
                <a:sym typeface="Mark OT Bold"/>
              </a:defRPr>
            </a:pPr>
            <a:r>
              <a:rPr sz="5500" b="1" dirty="0">
                <a:latin typeface="Monteserrat"/>
                <a:cs typeface="Monteserrat"/>
              </a:rPr>
              <a:t>and Description</a:t>
            </a:r>
          </a:p>
        </p:txBody>
      </p:sp>
      <p:sp>
        <p:nvSpPr>
          <p:cNvPr id="3" name="First &amp; Last Name, Position…"/>
          <p:cNvSpPr txBox="1"/>
          <p:nvPr/>
        </p:nvSpPr>
        <p:spPr>
          <a:xfrm>
            <a:off x="533099" y="3603304"/>
            <a:ext cx="4171488" cy="70788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defRPr>
                <a:solidFill>
                  <a:srgbClr val="FAFFF8"/>
                </a:solidFill>
                <a:latin typeface="Mark OT Bold"/>
                <a:ea typeface="Mark OT Bold"/>
                <a:cs typeface="Mark OT Bold"/>
                <a:sym typeface="Mark OT Bold"/>
              </a:defRPr>
            </a:pPr>
            <a:r>
              <a:rPr sz="2000" dirty="0">
                <a:latin typeface="Montserrat"/>
                <a:cs typeface="Montserrat"/>
              </a:rPr>
              <a:t>First &amp; Last Name, Position</a:t>
            </a:r>
            <a:endParaRPr lang="en-US" sz="2000" dirty="0">
              <a:latin typeface="Montserrat"/>
              <a:cs typeface="Montserrat"/>
            </a:endParaRPr>
          </a:p>
          <a:p>
            <a:pPr>
              <a:defRPr>
                <a:solidFill>
                  <a:srgbClr val="FAFFF8"/>
                </a:solidFill>
                <a:latin typeface="Mark OT Light"/>
                <a:ea typeface="Mark OT Light"/>
                <a:cs typeface="Mark OT Light"/>
                <a:sym typeface="Mark OT Light"/>
              </a:defRPr>
            </a:pPr>
            <a:r>
              <a:rPr sz="2000" dirty="0">
                <a:latin typeface="Montserrat"/>
                <a:cs typeface="Montserrat"/>
              </a:rPr>
              <a:t>University or Affiliation</a:t>
            </a:r>
            <a:r>
              <a:rPr lang="en-US" sz="2000" dirty="0">
                <a:latin typeface="Montserrat"/>
                <a:cs typeface="Montserrat"/>
              </a:rPr>
              <a:t> </a:t>
            </a:r>
            <a:endParaRPr sz="2000" dirty="0">
              <a:latin typeface="Montserrat"/>
              <a:cs typeface="Montserrat"/>
            </a:endParaRPr>
          </a:p>
        </p:txBody>
      </p:sp>
      <p:sp>
        <p:nvSpPr>
          <p:cNvPr id="4" name="FULL DATE…"/>
          <p:cNvSpPr txBox="1"/>
          <p:nvPr/>
        </p:nvSpPr>
        <p:spPr>
          <a:xfrm>
            <a:off x="533099" y="4587898"/>
            <a:ext cx="1998560" cy="46166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none" tIns="45720" bIns="45720" anchor="t">
            <a:spAutoFit/>
          </a:bodyPr>
          <a:lstStyle/>
          <a:p>
            <a:pPr>
              <a:defRPr sz="1800" spc="72">
                <a:solidFill>
                  <a:srgbClr val="FAFFF8"/>
                </a:solidFill>
                <a:latin typeface="Mark OT Bold"/>
                <a:ea typeface="Mark OT Bold"/>
                <a:cs typeface="Mark OT Bold"/>
                <a:sym typeface="Mark OT Bold"/>
              </a:defRPr>
            </a:pPr>
            <a:r>
              <a:rPr sz="1200" dirty="0">
                <a:latin typeface=""/>
              </a:rPr>
              <a:t>FULL DATE</a:t>
            </a:r>
            <a:endParaRPr lang="en-US" sz="1200" dirty="0">
              <a:latin typeface=""/>
            </a:endParaRPr>
          </a:p>
          <a:p>
            <a:pPr>
              <a:defRPr sz="1800" spc="72">
                <a:solidFill>
                  <a:srgbClr val="FAFFF8"/>
                </a:solidFill>
                <a:latin typeface="Mark OT Bold"/>
                <a:ea typeface="Mark OT Bold"/>
                <a:cs typeface="Mark OT Bold"/>
                <a:sym typeface="Mark OT Bold"/>
              </a:defRPr>
            </a:pPr>
            <a:r>
              <a:rPr sz="1200" dirty="0">
                <a:latin typeface=""/>
              </a:rPr>
              <a:t>LOCATION/ADDRESS</a:t>
            </a:r>
            <a:r>
              <a:rPr lang="en-US" sz="1200" dirty="0">
                <a:latin typeface=""/>
              </a:rPr>
              <a:t>  </a:t>
            </a:r>
            <a:endParaRPr sz="1200" dirty="0">
              <a:latin typeface=""/>
            </a:endParaRPr>
          </a:p>
        </p:txBody>
      </p:sp>
      <p:sp>
        <p:nvSpPr>
          <p:cNvPr id="5" name="Line"/>
          <p:cNvSpPr/>
          <p:nvPr/>
        </p:nvSpPr>
        <p:spPr>
          <a:xfrm>
            <a:off x="569267" y="4414621"/>
            <a:ext cx="326509" cy="0"/>
          </a:xfrm>
          <a:prstGeom prst="line">
            <a:avLst/>
          </a:prstGeom>
          <a:ln w="50800">
            <a:solidFill>
              <a:srgbClr val="00A9E0"/>
            </a:solidFill>
          </a:ln>
        </p:spPr>
        <p:txBody>
          <a:bodyPr tIns="45720" bIns="45720"/>
          <a:lstStyle/>
          <a:p>
            <a:endParaRPr sz="90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053342A-7707-4C53-A221-44C1D176309D}"/>
              </a:ext>
            </a:extLst>
          </p:cNvPr>
          <p:cNvSpPr>
            <a:spLocks noGrp="1"/>
          </p:cNvSpPr>
          <p:nvPr>
            <p:ph type="title"/>
          </p:nvPr>
        </p:nvSpPr>
        <p:spPr/>
        <p:txBody>
          <a:bodyPr/>
          <a:lstStyle/>
          <a:p>
            <a:endParaRPr lang="en-US" dirty="0"/>
          </a:p>
        </p:txBody>
      </p:sp>
      <p:sp>
        <p:nvSpPr>
          <p:cNvPr id="14" name="Text Placeholder 13">
            <a:extLst>
              <a:ext uri="{FF2B5EF4-FFF2-40B4-BE49-F238E27FC236}">
                <a16:creationId xmlns:a16="http://schemas.microsoft.com/office/drawing/2014/main" id="{E6534309-4A62-4E6E-B88F-12684C80C268}"/>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24663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A244-3FE4-448D-91CF-B5CFF4E808D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64231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13D12-D330-4DA0-A4EF-5D87BDBEA50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2F88D2B-F2C9-4DF3-BC1C-834716CEC6A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39556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irst &amp; Last Name, Position…"/>
          <p:cNvSpPr txBox="1"/>
          <p:nvPr/>
        </p:nvSpPr>
        <p:spPr>
          <a:xfrm>
            <a:off x="1008753" y="924359"/>
            <a:ext cx="3426451" cy="3970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Mission</a:t>
            </a:r>
            <a:endParaRPr sz="2200" b="1" kern="0" dirty="0">
              <a:solidFill>
                <a:srgbClr val="0065A2"/>
              </a:solidFill>
              <a:latin typeface=""/>
              <a:sym typeface="Mark OT Bold"/>
            </a:endParaRPr>
          </a:p>
        </p:txBody>
      </p:sp>
      <p:sp>
        <p:nvSpPr>
          <p:cNvPr id="5" name="Line"/>
          <p:cNvSpPr/>
          <p:nvPr/>
        </p:nvSpPr>
        <p:spPr>
          <a:xfrm>
            <a:off x="1053504" y="1376599"/>
            <a:ext cx="456968"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9" name="First &amp; Last Name, Position…"/>
          <p:cNvSpPr txBox="1"/>
          <p:nvPr/>
        </p:nvSpPr>
        <p:spPr>
          <a:xfrm>
            <a:off x="1008753" y="1493369"/>
            <a:ext cx="5087247" cy="353968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In partnership with 160 </a:t>
            </a:r>
            <a:r>
              <a:rPr lang="en-US" altLang="en-US" dirty="0">
                <a:solidFill>
                  <a:srgbClr val="0065A2"/>
                </a:solidFill>
                <a:latin typeface=""/>
                <a:sym typeface="Mark OT Bold" charset="0"/>
              </a:rPr>
              <a:t>countries worldwide, Fulbright offers passionate and accomplished faculty, administrator, artists, journalists, lawyers, and other professionals from all backgrounds an unparalleled opportunity to study, teach, or conduct research.</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Our mission is to foster mutual understanding between nations, advance knowledge across communities, and improve lives around the world.</a:t>
            </a:r>
          </a:p>
        </p:txBody>
      </p:sp>
      <p:pic>
        <p:nvPicPr>
          <p:cNvPr id="10" name="Picture 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6632930" y="1258915"/>
            <a:ext cx="19050" cy="3403600"/>
          </a:xfrm>
          <a:prstGeom prst="rect">
            <a:avLst/>
          </a:prstGeom>
        </p:spPr>
      </p:pic>
      <p:sp>
        <p:nvSpPr>
          <p:cNvPr id="13" name="First &amp; Last Name, Position…"/>
          <p:cNvSpPr txBox="1"/>
          <p:nvPr/>
        </p:nvSpPr>
        <p:spPr>
          <a:xfrm>
            <a:off x="7405922" y="877706"/>
            <a:ext cx="3426451" cy="39703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90000"/>
              </a:lnSpc>
              <a:spcAft>
                <a:spcPts val="300"/>
              </a:spcAft>
              <a:defRPr>
                <a:solidFill>
                  <a:srgbClr val="FAFFF8"/>
                </a:solidFill>
                <a:latin typeface="Mark OT Bold"/>
                <a:ea typeface="Mark OT Bold"/>
                <a:cs typeface="Mark OT Bold"/>
                <a:sym typeface="Mark OT Bold"/>
              </a:defRPr>
            </a:pPr>
            <a:r>
              <a:rPr lang="en-US" sz="2200" b="1" kern="0" dirty="0">
                <a:solidFill>
                  <a:srgbClr val="0065A2"/>
                </a:solidFill>
                <a:latin typeface=""/>
                <a:sym typeface="Mark OT Bold"/>
              </a:rPr>
              <a:t>A Brief History</a:t>
            </a:r>
            <a:endParaRPr sz="2200" b="1" kern="0" dirty="0">
              <a:solidFill>
                <a:srgbClr val="0065A2"/>
              </a:solidFill>
              <a:latin typeface=""/>
              <a:sym typeface="Mark OT Bold"/>
            </a:endParaRPr>
          </a:p>
        </p:txBody>
      </p:sp>
      <p:sp>
        <p:nvSpPr>
          <p:cNvPr id="14" name="Line"/>
          <p:cNvSpPr/>
          <p:nvPr/>
        </p:nvSpPr>
        <p:spPr>
          <a:xfrm>
            <a:off x="7450672" y="1376599"/>
            <a:ext cx="456968" cy="0"/>
          </a:xfrm>
          <a:prstGeom prst="line">
            <a:avLst/>
          </a:prstGeom>
          <a:ln w="50800">
            <a:solidFill>
              <a:srgbClr val="00A9E0"/>
            </a:solidFill>
          </a:ln>
        </p:spPr>
        <p:txBody>
          <a:bodyPr tIns="45720" bIns="45720"/>
          <a:lstStyle/>
          <a:p>
            <a:pPr hangingPunct="0">
              <a:defRPr/>
            </a:pPr>
            <a:endParaRPr kern="0">
              <a:solidFill>
                <a:srgbClr val="000000"/>
              </a:solidFill>
              <a:latin typeface="Calibri"/>
              <a:ea typeface="+mj-ea"/>
              <a:cs typeface="+mj-cs"/>
              <a:sym typeface="Calibri"/>
            </a:endParaRPr>
          </a:p>
        </p:txBody>
      </p:sp>
      <p:sp>
        <p:nvSpPr>
          <p:cNvPr id="15" name="First &amp; Last Name, Position…"/>
          <p:cNvSpPr txBox="1"/>
          <p:nvPr/>
        </p:nvSpPr>
        <p:spPr>
          <a:xfrm>
            <a:off x="7405922" y="1493369"/>
            <a:ext cx="4015056" cy="353968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Established </a:t>
            </a:r>
            <a:r>
              <a:rPr lang="en-US" altLang="en-US" dirty="0">
                <a:solidFill>
                  <a:srgbClr val="0065A2"/>
                </a:solidFill>
                <a:latin typeface=""/>
                <a:sym typeface="Mark OT Bold" charset="0"/>
              </a:rPr>
              <a:t>in 1946 by Congress, Fulbright is the United States government’s flagship international educational and cultural exchange program.</a:t>
            </a:r>
          </a:p>
          <a:p>
            <a:pPr>
              <a:lnSpc>
                <a:spcPct val="114000"/>
              </a:lnSpc>
              <a:buSzPct val="120000"/>
              <a:defRPr>
                <a:solidFill>
                  <a:srgbClr val="FAFFF8"/>
                </a:solidFill>
                <a:latin typeface="Mark OT Light"/>
                <a:ea typeface="Mark OT Light"/>
                <a:cs typeface="Mark OT Light"/>
                <a:sym typeface="Mark OT Light"/>
              </a:defRPr>
            </a:pPr>
            <a:endParaRPr lang="en-US" altLang="en-US" dirty="0">
              <a:solidFill>
                <a:srgbClr val="0065A2"/>
              </a:solidFill>
              <a:latin typeface=""/>
              <a:sym typeface="Mark OT Bold" charset="0"/>
            </a:endParaRPr>
          </a:p>
          <a:p>
            <a:pPr marL="285750" indent="-285750">
              <a:lnSpc>
                <a:spcPct val="114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is sponsored </a:t>
            </a:r>
            <a:r>
              <a:rPr lang="en-US" altLang="en-US" dirty="0">
                <a:solidFill>
                  <a:srgbClr val="0065A2"/>
                </a:solidFill>
                <a:latin typeface=""/>
                <a:sym typeface="Mark OT Bold" charset="0"/>
              </a:rPr>
              <a:t>by the U.S. Department of State with funding provided by the U.S. Government and administered by the Institute of International Education. </a:t>
            </a:r>
          </a:p>
        </p:txBody>
      </p:sp>
    </p:spTree>
    <p:extLst>
      <p:ext uri="{BB962C8B-B14F-4D97-AF65-F5344CB8AC3E}">
        <p14:creationId xmlns:p14="http://schemas.microsoft.com/office/powerpoint/2010/main" val="726738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59921" y="1260044"/>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Diversity and Inclusion</a:t>
            </a:r>
            <a:endParaRPr sz="4000" kern="0" dirty="0">
              <a:solidFill>
                <a:srgbClr val="0065A2"/>
              </a:solidFill>
              <a:latin typeface=""/>
              <a:sym typeface="Mark OT Bold"/>
            </a:endParaRPr>
          </a:p>
        </p:txBody>
      </p:sp>
      <p:sp>
        <p:nvSpPr>
          <p:cNvPr id="3" name="First &amp; Last Name, Position…"/>
          <p:cNvSpPr txBox="1"/>
          <p:nvPr/>
        </p:nvSpPr>
        <p:spPr>
          <a:xfrm>
            <a:off x="359921" y="1768044"/>
            <a:ext cx="5537699" cy="332648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a:lnSpc>
                <a:spcPct val="114000"/>
              </a:lnSpc>
              <a:spcBef>
                <a:spcPts val="350"/>
              </a:spcBef>
              <a:buSzPct val="100000"/>
            </a:pPr>
            <a:r>
              <a:rPr lang="en-US" altLang="en-US" dirty="0">
                <a:solidFill>
                  <a:srgbClr val="0065A2"/>
                </a:solidFill>
                <a:latin typeface=""/>
              </a:rPr>
              <a:t>Fulbright strives to ensure that it reflects the diversity of U.S. society and societies abroad.  We encourage the involvement of people from traditionally underrepresented audiences in all our grants, programs and other initiatives.  </a:t>
            </a:r>
          </a:p>
          <a:p>
            <a:pPr>
              <a:lnSpc>
                <a:spcPct val="114000"/>
              </a:lnSpc>
              <a:spcBef>
                <a:spcPts val="350"/>
              </a:spcBef>
              <a:buSzPct val="100000"/>
            </a:pPr>
            <a:endParaRPr lang="en-US" altLang="en-US" dirty="0">
              <a:solidFill>
                <a:srgbClr val="0065A2"/>
              </a:solidFill>
              <a:latin typeface=""/>
            </a:endParaRPr>
          </a:p>
          <a:p>
            <a:pPr>
              <a:lnSpc>
                <a:spcPct val="114000"/>
              </a:lnSpc>
              <a:spcBef>
                <a:spcPts val="350"/>
              </a:spcBef>
              <a:buSzPct val="100000"/>
            </a:pPr>
            <a:r>
              <a:rPr lang="en-US" altLang="en-US" dirty="0">
                <a:solidFill>
                  <a:srgbClr val="0065A2"/>
                </a:solidFill>
                <a:latin typeface=""/>
              </a:rPr>
              <a:t>Opportunities are open to people regardless of their race, color, national origin, sex, age, religion, geographic location, socioeconomic status, disability, sexual orientation or gender identity.</a:t>
            </a:r>
          </a:p>
        </p:txBody>
      </p:sp>
      <p:pic>
        <p:nvPicPr>
          <p:cNvPr id="5" name="Picture 4">
            <a:extLst>
              <a:ext uri="{FF2B5EF4-FFF2-40B4-BE49-F238E27FC236}">
                <a16:creationId xmlns:a16="http://schemas.microsoft.com/office/drawing/2014/main" id="{6FA8C9F8-16EC-4A43-AD02-A6029E8A71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38421" y="1865337"/>
            <a:ext cx="5537699" cy="326957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950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359921" y="1201178"/>
            <a:ext cx="9222425" cy="584775"/>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Why Fulbright?</a:t>
            </a:r>
            <a:endParaRPr sz="4000" kern="0" dirty="0">
              <a:solidFill>
                <a:srgbClr val="0065A2"/>
              </a:solidFill>
              <a:latin typeface=""/>
              <a:sym typeface="Mark OT Bold"/>
            </a:endParaRPr>
          </a:p>
        </p:txBody>
      </p:sp>
      <p:sp>
        <p:nvSpPr>
          <p:cNvPr id="3" name="First &amp; Last Name, Position…"/>
          <p:cNvSpPr txBox="1"/>
          <p:nvPr/>
        </p:nvSpPr>
        <p:spPr>
          <a:xfrm>
            <a:off x="359921" y="1813533"/>
            <a:ext cx="5537699" cy="321588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transformational.</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Foster relationships that are real and lasting.</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Expand your publishing network.</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Become more multicultural in the classroom.</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Serve as an ambassador for international exchange.</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Gain the professional recognition as being identified as a “Fulbright Scholar.”</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Join a vibrant alumni network.</a:t>
            </a:r>
          </a:p>
        </p:txBody>
      </p:sp>
      <p:sp>
        <p:nvSpPr>
          <p:cNvPr id="11" name="First &amp; Last Name, Position…">
            <a:extLst>
              <a:ext uri="{FF2B5EF4-FFF2-40B4-BE49-F238E27FC236}">
                <a16:creationId xmlns:a16="http://schemas.microsoft.com/office/drawing/2014/main" id="{B7A482D1-C811-4913-9B0A-379A44143CE7}"/>
              </a:ext>
            </a:extLst>
          </p:cNvPr>
          <p:cNvSpPr txBox="1"/>
          <p:nvPr/>
        </p:nvSpPr>
        <p:spPr>
          <a:xfrm>
            <a:off x="6055871" y="1813533"/>
            <a:ext cx="5537699" cy="3215880"/>
          </a:xfrm>
          <a:prstGeom prst="rect">
            <a:avLst/>
          </a:prstGeom>
          <a:ln w="25400">
            <a:miter lim="400000"/>
          </a:ln>
          <a:extLst>
            <a:ext uri="{C572A759-6A51-4108-AA02-DFA0A04FC94B}">
              <ma14:wrappingTextBoxFlag xmlns:mc="http://schemas.openxmlformats.org/markup-compatibility/2006" xmlns:mv="urn:schemas-microsoft-com:mac:vml" xmlns:ma14="http://schemas.microsoft.com/office/mac/drawingml/2011/main" xmlns:a14="http://schemas.microsoft.com/office/drawing/2010/main" xmlns:m="http://schemas.openxmlformats.org/officeDocument/2006/math" xmlns="" val="1"/>
            </a:ext>
          </a:extLst>
        </p:spPr>
        <p:txBody>
          <a:bodyPr wrap="square" tIns="45720" bIns="45720">
            <a:spAutoFit/>
          </a:bodyPr>
          <a:lstStyle/>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family-friendly.</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Approximately 60% of our awards provide dependent support.</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Many Fulbright dependents go on to have international careers.</a:t>
            </a:r>
          </a:p>
          <a:p>
            <a:pPr marL="285750" indent="-285750" hangingPunct="0">
              <a:lnSpc>
                <a:spcPct val="114000"/>
              </a:lnSpc>
              <a:spcBef>
                <a:spcPts val="350"/>
              </a:spcBef>
              <a:buSzPct val="100000"/>
              <a:buFont typeface="Arial" panose="020B0604020202020204" pitchFamily="34" charset="0"/>
              <a:buChar char="•"/>
              <a:defRPr/>
            </a:pPr>
            <a:endParaRPr lang="en-US" altLang="en-US" kern="0" dirty="0">
              <a:solidFill>
                <a:srgbClr val="0065A2"/>
              </a:solidFill>
              <a:latin typeface=""/>
              <a:ea typeface="+mj-ea"/>
              <a:cs typeface="+mj-cs"/>
              <a:sym typeface="Calibri"/>
            </a:endParaRPr>
          </a:p>
          <a:p>
            <a:pPr hangingPunct="0">
              <a:lnSpc>
                <a:spcPct val="114000"/>
              </a:lnSpc>
              <a:spcBef>
                <a:spcPts val="350"/>
              </a:spcBef>
              <a:buSzPct val="100000"/>
              <a:defRPr/>
            </a:pPr>
            <a:r>
              <a:rPr lang="en-US" altLang="en-US" b="1" kern="0" dirty="0">
                <a:solidFill>
                  <a:srgbClr val="0065A2"/>
                </a:solidFill>
                <a:latin typeface=""/>
                <a:ea typeface="+mj-ea"/>
                <a:cs typeface="+mj-cs"/>
                <a:sym typeface="Calibri"/>
              </a:rPr>
              <a:t>Fulbright is supportive.</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Alumni share experiences.</a:t>
            </a:r>
          </a:p>
          <a:p>
            <a:pPr marL="285750" indent="-285750" hangingPunct="0">
              <a:lnSpc>
                <a:spcPct val="114000"/>
              </a:lnSpc>
              <a:spcBef>
                <a:spcPts val="350"/>
              </a:spcBef>
              <a:buSzPct val="100000"/>
              <a:buFont typeface="Arial" panose="020B0604020202020204" pitchFamily="34" charset="0"/>
              <a:buChar char="•"/>
              <a:defRPr/>
            </a:pPr>
            <a:r>
              <a:rPr lang="en-US" altLang="en-US" kern="0" dirty="0">
                <a:solidFill>
                  <a:srgbClr val="0065A2"/>
                </a:solidFill>
                <a:latin typeface=""/>
                <a:ea typeface="+mj-ea"/>
                <a:cs typeface="+mj-cs"/>
                <a:sym typeface="Calibri"/>
              </a:rPr>
              <a:t>Domestic and in-country staff provide assistance.</a:t>
            </a:r>
          </a:p>
        </p:txBody>
      </p:sp>
    </p:spTree>
    <p:extLst>
      <p:ext uri="{BB962C8B-B14F-4D97-AF65-F5344CB8AC3E}">
        <p14:creationId xmlns:p14="http://schemas.microsoft.com/office/powerpoint/2010/main" val="43569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247348"/>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by the Numbers</a:t>
            </a:r>
            <a:endParaRPr sz="4000" kern="0" dirty="0">
              <a:solidFill>
                <a:srgbClr val="0065A2"/>
              </a:solidFill>
              <a:latin typeface=""/>
              <a:sym typeface="Mark OT Bold"/>
            </a:endParaRPr>
          </a:p>
        </p:txBody>
      </p:sp>
      <p:sp>
        <p:nvSpPr>
          <p:cNvPr id="3" name="First &amp; Last Name, Position…"/>
          <p:cNvSpPr txBox="1"/>
          <p:nvPr/>
        </p:nvSpPr>
        <p:spPr>
          <a:xfrm>
            <a:off x="480236" y="1848486"/>
            <a:ext cx="6931217" cy="38670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The Fulbright Program funds over 8,000 awards annually:</a:t>
            </a:r>
          </a:p>
          <a:p>
            <a:pPr>
              <a:lnSpc>
                <a:spcPct val="125000"/>
              </a:lnSpc>
              <a:buSzPct val="120000"/>
              <a:defRPr>
                <a:solidFill>
                  <a:srgbClr val="FAFFF8"/>
                </a:solidFill>
                <a:latin typeface="Mark OT Light"/>
                <a:ea typeface="Mark OT Light"/>
                <a:cs typeface="Mark OT Light"/>
                <a:sym typeface="Mark OT Light"/>
              </a:defRPr>
            </a:pPr>
            <a:endParaRPr lang="en-US" b="1" dirty="0">
              <a:solidFill>
                <a:srgbClr val="0065A2"/>
              </a:solidFill>
              <a:latin typeface=""/>
            </a:endParaRP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rPr>
              <a:t>800 U.S. scholars and administrators</a:t>
            </a:r>
            <a:endParaRPr lang="en-US" dirty="0">
              <a:ea typeface="+mj-lt"/>
              <a:cs typeface="+mj-lt"/>
            </a:endParaRP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900 visiting scholars</a:t>
            </a: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2,200 U.S. students</a:t>
            </a:r>
            <a:endParaRPr lang="en-US" dirty="0"/>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4,000 foreign students</a:t>
            </a:r>
          </a:p>
          <a:p>
            <a:pPr marL="54451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400+ language teaching assistants</a:t>
            </a:r>
          </a:p>
          <a:p>
            <a:pPr>
              <a:lnSpc>
                <a:spcPct val="125000"/>
              </a:lnSpc>
              <a:buSzPct val="120000"/>
              <a:defRPr>
                <a:solidFill>
                  <a:srgbClr val="FAFFF8"/>
                </a:solidFill>
                <a:latin typeface="Mark OT Light"/>
                <a:ea typeface="Mark OT Light"/>
                <a:cs typeface="Mark OT Light"/>
                <a:sym typeface="Mark OT Light"/>
              </a:defRPr>
            </a:pPr>
            <a:br>
              <a:rPr lang="en-US" dirty="0">
                <a:solidFill>
                  <a:srgbClr val="0065A2"/>
                </a:solidFill>
                <a:latin typeface=""/>
              </a:rPr>
            </a:br>
            <a:r>
              <a:rPr lang="en-US" dirty="0">
                <a:solidFill>
                  <a:srgbClr val="0065A2"/>
                </a:solidFill>
                <a:latin typeface=""/>
              </a:rPr>
              <a:t>Approximately 390,000 “</a:t>
            </a:r>
            <a:r>
              <a:rPr lang="en-US" dirty="0" err="1">
                <a:solidFill>
                  <a:srgbClr val="0065A2"/>
                </a:solidFill>
                <a:latin typeface=""/>
              </a:rPr>
              <a:t>Fulbrighters</a:t>
            </a:r>
            <a:r>
              <a:rPr lang="en-US" dirty="0">
                <a:solidFill>
                  <a:srgbClr val="0065A2"/>
                </a:solidFill>
                <a:latin typeface=""/>
              </a:rPr>
              <a:t>” have participated in the program since its inception in 1946.</a:t>
            </a:r>
          </a:p>
          <a:p>
            <a:pPr>
              <a:lnSpc>
                <a:spcPct val="125000"/>
              </a:lnSpc>
              <a:defRPr>
                <a:solidFill>
                  <a:srgbClr val="FAFFF8"/>
                </a:solidFill>
                <a:latin typeface="Mark OT Light"/>
                <a:ea typeface="Mark OT Light"/>
                <a:cs typeface="Mark OT Light"/>
                <a:sym typeface="Mark OT Light"/>
              </a:defRPr>
            </a:pPr>
            <a:endParaRPr lang="en-US" dirty="0">
              <a:solidFill>
                <a:srgbClr val="454A4A"/>
              </a:solidFill>
              <a:latin typeface=""/>
            </a:endParaRPr>
          </a:p>
        </p:txBody>
      </p:sp>
      <p:pic>
        <p:nvPicPr>
          <p:cNvPr id="6" name="Picture 5">
            <a:extLst>
              <a:ext uri="{FF2B5EF4-FFF2-40B4-BE49-F238E27FC236}">
                <a16:creationId xmlns:a16="http://schemas.microsoft.com/office/drawing/2014/main" id="{58F2BE96-69FF-4E2A-9779-F5827DB9260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91138" y="1960233"/>
            <a:ext cx="4305553" cy="342821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833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75619" y="1252920"/>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Distribution of Opportunities</a:t>
            </a:r>
            <a:r>
              <a:rPr lang="en-US" sz="4000" dirty="0">
                <a:solidFill>
                  <a:srgbClr val="0065A2"/>
                </a:solidFill>
                <a:latin typeface=""/>
                <a:sym typeface="Mark OT Bold"/>
              </a:rPr>
              <a:t> 2022-2023</a:t>
            </a:r>
            <a:endParaRPr lang="en-US" sz="4000" kern="0" dirty="0">
              <a:solidFill>
                <a:srgbClr val="0065A2"/>
              </a:solidFill>
              <a:latin typeface=""/>
            </a:endParaRPr>
          </a:p>
        </p:txBody>
      </p:sp>
      <p:sp>
        <p:nvSpPr>
          <p:cNvPr id="3" name="First &amp; Last Name, Position…"/>
          <p:cNvSpPr txBox="1"/>
          <p:nvPr/>
        </p:nvSpPr>
        <p:spPr>
          <a:xfrm>
            <a:off x="877146" y="1997489"/>
            <a:ext cx="5612553" cy="28283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marL="0" lvl="1">
              <a:lnSpc>
                <a:spcPct val="125000"/>
              </a:lnSpc>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Fulbright awards allow academics and professionals to participate in a wide variety of activities:</a:t>
            </a:r>
          </a:p>
          <a:p>
            <a:pPr lvl="1">
              <a:lnSpc>
                <a:spcPct val="125000"/>
              </a:lnSpc>
              <a:defRPr>
                <a:solidFill>
                  <a:srgbClr val="FAFFF8"/>
                </a:solidFill>
                <a:latin typeface="Mark OT Light"/>
                <a:ea typeface="Mark OT Light"/>
                <a:cs typeface="Mark OT Light"/>
                <a:sym typeface="Mark OT Light"/>
              </a:defRPr>
            </a:pPr>
            <a:endParaRPr lang="en-US" dirty="0">
              <a:solidFill>
                <a:srgbClr val="0065A2"/>
              </a:solidFill>
              <a:latin typeface=""/>
              <a:sym typeface="Mark OT Light"/>
            </a:endParaRPr>
          </a:p>
          <a:p>
            <a:pPr marL="285750" lvl="1" indent="-28575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sym typeface="Mark OT Light"/>
              </a:rPr>
              <a:t>Teaching/Research (38%)</a:t>
            </a:r>
            <a:endParaRPr lang="en-US" dirty="0">
              <a:solidFill>
                <a:srgbClr val="0065A2"/>
              </a:solidFill>
              <a:latin typeface="Arial"/>
              <a:cs typeface="Arial"/>
            </a:endParaRPr>
          </a:p>
          <a:p>
            <a:pPr marL="285750" lvl="1" indent="-28575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rPr>
              <a:t>Research (28%)</a:t>
            </a:r>
            <a:endParaRPr lang="en-US" dirty="0">
              <a:solidFill>
                <a:srgbClr val="0065A2"/>
              </a:solidFill>
              <a:latin typeface="Arial"/>
              <a:cs typeface="Arial"/>
              <a:sym typeface="Mark OT Light"/>
            </a:endParaRPr>
          </a:p>
          <a:p>
            <a:pPr marL="285750" lvl="1" indent="-28575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rPr>
              <a:t>Teaching (17%)</a:t>
            </a:r>
            <a:endParaRPr lang="en-US" dirty="0">
              <a:solidFill>
                <a:srgbClr val="0065A2"/>
              </a:solidFill>
              <a:latin typeface="Arial"/>
              <a:cs typeface="Arial"/>
              <a:sym typeface="Mark OT Light"/>
            </a:endParaRPr>
          </a:p>
          <a:p>
            <a:pPr marL="285750" lvl="1" indent="-28575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Arial"/>
                <a:cs typeface="Arial"/>
              </a:rPr>
              <a:t>Administrator seminar (9%)</a:t>
            </a:r>
            <a:endParaRPr lang="en-US" dirty="0">
              <a:solidFill>
                <a:srgbClr val="0065A2"/>
              </a:solidFill>
              <a:latin typeface="Arial"/>
              <a:cs typeface="Arial"/>
              <a:sym typeface="Mark OT Light"/>
            </a:endParaRPr>
          </a:p>
          <a:p>
            <a:pPr marL="285750" lvl="1" indent="-285750">
              <a:lnSpc>
                <a:spcPct val="125000"/>
              </a:lnSpc>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sym typeface="Mark OT Light"/>
              </a:rPr>
              <a:t>Postdoctoral research (8%)</a:t>
            </a:r>
          </a:p>
        </p:txBody>
      </p:sp>
      <p:graphicFrame>
        <p:nvGraphicFramePr>
          <p:cNvPr id="5" name="Chart 4">
            <a:extLst>
              <a:ext uri="{FF2B5EF4-FFF2-40B4-BE49-F238E27FC236}">
                <a16:creationId xmlns:a16="http://schemas.microsoft.com/office/drawing/2014/main" id="{93AE0572-5B3A-4E1B-B448-8ECE5687FBEE}"/>
              </a:ext>
            </a:extLst>
          </p:cNvPr>
          <p:cNvGraphicFramePr>
            <a:graphicFrameLocks/>
          </p:cNvGraphicFramePr>
          <p:nvPr>
            <p:extLst>
              <p:ext uri="{D42A27DB-BD31-4B8C-83A1-F6EECF244321}">
                <p14:modId xmlns:p14="http://schemas.microsoft.com/office/powerpoint/2010/main" val="4183387789"/>
              </p:ext>
            </p:extLst>
          </p:nvPr>
        </p:nvGraphicFramePr>
        <p:xfrm>
          <a:off x="6954530" y="1106478"/>
          <a:ext cx="5123170" cy="46450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3206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224768"/>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Eligibility for U.S. Scholar Program</a:t>
            </a:r>
            <a:endParaRPr sz="4000" kern="0" dirty="0">
              <a:solidFill>
                <a:srgbClr val="0065A2"/>
              </a:solidFill>
              <a:latin typeface=""/>
              <a:sym typeface="Mark OT Bold"/>
            </a:endParaRPr>
          </a:p>
        </p:txBody>
      </p:sp>
      <p:sp>
        <p:nvSpPr>
          <p:cNvPr id="3" name="First &amp; Last Name, Position…"/>
          <p:cNvSpPr txBox="1"/>
          <p:nvPr/>
        </p:nvSpPr>
        <p:spPr>
          <a:xfrm>
            <a:off x="5823284" y="1935052"/>
            <a:ext cx="6160170" cy="3520836"/>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U.S. citizenship</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Degree and experience, as required by award:</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Ph.D. or other terminal degree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MA and higher education teaching or professional experience</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Professional and/or artistic experience with substantial accomplishments</a:t>
            </a:r>
          </a:p>
          <a:p>
            <a:pPr marL="767557" lvl="3"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Teaching experience</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Compliance with </a:t>
            </a:r>
            <a:r>
              <a:rPr lang="en-US" dirty="0">
                <a:solidFill>
                  <a:srgbClr val="0065A2"/>
                </a:solidFill>
                <a:latin typeface=""/>
                <a:hlinkClick r:id="rId3"/>
              </a:rPr>
              <a:t>policies</a:t>
            </a:r>
            <a:r>
              <a:rPr lang="en-US" dirty="0">
                <a:solidFill>
                  <a:srgbClr val="0065A2"/>
                </a:solidFill>
                <a:latin typeface=""/>
              </a:rPr>
              <a:t> on previous Fulbright Scholar awards and waiting periods between grants</a:t>
            </a:r>
          </a:p>
        </p:txBody>
      </p:sp>
      <p:pic>
        <p:nvPicPr>
          <p:cNvPr id="5" name="Picture 4">
            <a:extLst>
              <a:ext uri="{FF2B5EF4-FFF2-40B4-BE49-F238E27FC236}">
                <a16:creationId xmlns:a16="http://schemas.microsoft.com/office/drawing/2014/main" id="{A9929514-2A52-4CE4-AC60-E867DFDC8D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56"/>
          <a:stretch/>
        </p:blipFill>
        <p:spPr>
          <a:xfrm>
            <a:off x="480236" y="2018289"/>
            <a:ext cx="5144284" cy="3504956"/>
          </a:xfrm>
          <a:prstGeom prst="rect">
            <a:avLst/>
          </a:prstGeom>
          <a:ln w="38100">
            <a:noFill/>
          </a:ln>
        </p:spPr>
      </p:pic>
    </p:spTree>
    <p:extLst>
      <p:ext uri="{BB962C8B-B14F-4D97-AF65-F5344CB8AC3E}">
        <p14:creationId xmlns:p14="http://schemas.microsoft.com/office/powerpoint/2010/main" val="311405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esentation Name…"/>
          <p:cNvSpPr txBox="1"/>
          <p:nvPr/>
        </p:nvSpPr>
        <p:spPr>
          <a:xfrm>
            <a:off x="480236" y="1192034"/>
            <a:ext cx="9222425" cy="584775"/>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spAutoFit/>
          </a:bodyPr>
          <a:lstStyle/>
          <a:p>
            <a:pPr hangingPunct="0">
              <a:lnSpc>
                <a:spcPct val="80000"/>
              </a:lnSpc>
              <a:spcAft>
                <a:spcPts val="600"/>
              </a:spcAft>
              <a:defRPr sz="10000">
                <a:solidFill>
                  <a:srgbClr val="FAFFF8"/>
                </a:solidFill>
                <a:latin typeface="Mark OT Bold"/>
                <a:ea typeface="Mark OT Bold"/>
                <a:cs typeface="Mark OT Bold"/>
                <a:sym typeface="Mark OT Bold"/>
              </a:defRPr>
            </a:pPr>
            <a:r>
              <a:rPr lang="en-US" sz="4000" kern="0" dirty="0">
                <a:solidFill>
                  <a:srgbClr val="0065A2"/>
                </a:solidFill>
                <a:latin typeface=""/>
                <a:sym typeface="Mark OT Bold"/>
              </a:rPr>
              <a:t>Fulbright Scholar Award Types</a:t>
            </a:r>
            <a:endParaRPr sz="4000" kern="0" dirty="0">
              <a:solidFill>
                <a:srgbClr val="0065A2"/>
              </a:solidFill>
              <a:latin typeface=""/>
              <a:sym typeface="Mark OT Bold"/>
            </a:endParaRPr>
          </a:p>
        </p:txBody>
      </p:sp>
      <p:sp>
        <p:nvSpPr>
          <p:cNvPr id="3" name="First &amp; Last Name, Position…"/>
          <p:cNvSpPr txBox="1"/>
          <p:nvPr/>
        </p:nvSpPr>
        <p:spPr>
          <a:xfrm>
            <a:off x="5919536" y="1995377"/>
            <a:ext cx="6160170" cy="386708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mv="urn:schemas-microsoft-com:mac:vml" xmlns:mc="http://schemas.openxmlformats.org/markup-compatibility/2006" val="1"/>
            </a:ext>
          </a:extLst>
        </p:spPr>
        <p:txBody>
          <a:bodyPr wrap="square" tIns="45720" bIns="45720" anchor="t">
            <a:spAutoFit/>
          </a:bodyPr>
          <a:lstStyle/>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4 Award Types: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Scholar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Post-Doctoral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Distinguished Scholars Awards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Fulbright International Education Administrator Awards</a:t>
            </a:r>
            <a:br>
              <a:rPr lang="en-US" dirty="0">
                <a:solidFill>
                  <a:srgbClr val="0065A2"/>
                </a:solidFill>
                <a:latin typeface=""/>
              </a:rPr>
            </a:br>
            <a:endParaRPr lang="en-US"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Flex Option</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Available in 63 countries and all world areas</a:t>
            </a:r>
          </a:p>
          <a:p>
            <a:pPr marL="285750" indent="-285750">
              <a:lnSpc>
                <a:spcPct val="125000"/>
              </a:lnSpc>
              <a:buSzPct val="120000"/>
              <a:buFont typeface="Arial" panose="020B0604020202020204" pitchFamily="34" charset="0"/>
              <a:buChar char="•"/>
              <a:defRPr>
                <a:solidFill>
                  <a:srgbClr val="FAFFF8"/>
                </a:solidFill>
                <a:latin typeface="Mark OT Light"/>
                <a:ea typeface="Mark OT Light"/>
                <a:cs typeface="Mark OT Light"/>
                <a:sym typeface="Mark OT Light"/>
              </a:defRPr>
            </a:pPr>
            <a:r>
              <a:rPr lang="en-US" dirty="0">
                <a:solidFill>
                  <a:srgbClr val="0065A2"/>
                </a:solidFill>
                <a:latin typeface=""/>
              </a:rPr>
              <a:t>Allows multiple visits over two years</a:t>
            </a:r>
          </a:p>
          <a:p>
            <a:pPr>
              <a:lnSpc>
                <a:spcPct val="125000"/>
              </a:lnSpc>
              <a:buSzPct val="120000"/>
              <a:defRPr>
                <a:solidFill>
                  <a:srgbClr val="FAFFF8"/>
                </a:solidFill>
                <a:latin typeface="Mark OT Light"/>
                <a:ea typeface="Mark OT Light"/>
                <a:cs typeface="Mark OT Light"/>
                <a:sym typeface="Mark OT Light"/>
              </a:defRPr>
            </a:pPr>
            <a:endParaRPr lang="en-US" dirty="0">
              <a:solidFill>
                <a:srgbClr val="0065A2"/>
              </a:solidFill>
              <a:latin typeface=""/>
            </a:endParaRPr>
          </a:p>
          <a:p>
            <a:pPr>
              <a:lnSpc>
                <a:spcPct val="125000"/>
              </a:lnSpc>
              <a:buSzPct val="120000"/>
              <a:defRPr>
                <a:solidFill>
                  <a:srgbClr val="FAFFF8"/>
                </a:solidFill>
                <a:latin typeface="Mark OT Light"/>
                <a:ea typeface="Mark OT Light"/>
                <a:cs typeface="Mark OT Light"/>
                <a:sym typeface="Mark OT Light"/>
              </a:defRPr>
            </a:pPr>
            <a:r>
              <a:rPr lang="en-US" b="1" dirty="0">
                <a:solidFill>
                  <a:srgbClr val="0065A2"/>
                </a:solidFill>
                <a:latin typeface=""/>
              </a:rPr>
              <a:t>Global &amp; Regional awards</a:t>
            </a:r>
          </a:p>
        </p:txBody>
      </p:sp>
      <p:pic>
        <p:nvPicPr>
          <p:cNvPr id="6" name="Picture 5">
            <a:extLst>
              <a:ext uri="{FF2B5EF4-FFF2-40B4-BE49-F238E27FC236}">
                <a16:creationId xmlns:a16="http://schemas.microsoft.com/office/drawing/2014/main" id="{164AB629-6477-4853-A880-8AEB8F6F5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58" y="2093724"/>
            <a:ext cx="4966652" cy="3176588"/>
          </a:xfrm>
          <a:prstGeom prst="rect">
            <a:avLst/>
          </a:prstGeom>
          <a:ln w="38100">
            <a:noFill/>
          </a:ln>
        </p:spPr>
      </p:pic>
    </p:spTree>
    <p:extLst>
      <p:ext uri="{BB962C8B-B14F-4D97-AF65-F5344CB8AC3E}">
        <p14:creationId xmlns:p14="http://schemas.microsoft.com/office/powerpoint/2010/main" val="2408156298"/>
      </p:ext>
    </p:extLst>
  </p:cSld>
  <p:clrMapOvr>
    <a:masterClrMapping/>
  </p:clrMapOvr>
</p:sld>
</file>

<file path=ppt/theme/theme1.xml><?xml version="1.0" encoding="utf-8"?>
<a:theme xmlns:a="http://schemas.openxmlformats.org/drawingml/2006/main" name="Opener">
  <a:themeElements>
    <a:clrScheme name="Custom 13">
      <a:dk1>
        <a:srgbClr val="707372"/>
      </a:dk1>
      <a:lt1>
        <a:srgbClr val="FFFFFF"/>
      </a:lt1>
      <a:dk2>
        <a:srgbClr val="0077C8"/>
      </a:dk2>
      <a:lt2>
        <a:srgbClr val="C7C9C7"/>
      </a:lt2>
      <a:accent1>
        <a:srgbClr val="70737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itle Slid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Whit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Legac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Sky Blue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White Base">
  <a:themeElements>
    <a:clrScheme name="Fulbright Nov 2020">
      <a:dk1>
        <a:srgbClr val="707372"/>
      </a:dk1>
      <a:lt1>
        <a:srgbClr val="FFFFFF"/>
      </a:lt1>
      <a:dk2>
        <a:srgbClr val="0077C8"/>
      </a:dk2>
      <a:lt2>
        <a:srgbClr val="003DA5"/>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Gray Base">
  <a:themeElements>
    <a:clrScheme name="Fulbright May 2019">
      <a:dk1>
        <a:srgbClr val="707372"/>
      </a:dk1>
      <a:lt1>
        <a:srgbClr val="FFFFFF"/>
      </a:lt1>
      <a:dk2>
        <a:srgbClr val="0077C8"/>
      </a:dk2>
      <a:lt2>
        <a:srgbClr val="C7C9C7"/>
      </a:lt2>
      <a:accent1>
        <a:srgbClr val="9EA2A2"/>
      </a:accent1>
      <a:accent2>
        <a:srgbClr val="FFC72C"/>
      </a:accent2>
      <a:accent3>
        <a:srgbClr val="FF8200"/>
      </a:accent3>
      <a:accent4>
        <a:srgbClr val="A1D884"/>
      </a:accent4>
      <a:accent5>
        <a:srgbClr val="115E67"/>
      </a:accent5>
      <a:accent6>
        <a:srgbClr val="00A3AD"/>
      </a:accent6>
      <a:hlink>
        <a:srgbClr val="00A9E0"/>
      </a:hlink>
      <a:folHlink>
        <a:srgbClr val="00A9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10638</TotalTime>
  <Words>3843</Words>
  <Application>Microsoft Office PowerPoint</Application>
  <PresentationFormat>Widescreen</PresentationFormat>
  <Paragraphs>329</Paragraphs>
  <Slides>22</Slides>
  <Notes>19</Notes>
  <HiddenSlides>0</HiddenSlides>
  <MMClips>0</MMClips>
  <ScaleCrop>false</ScaleCrop>
  <HeadingPairs>
    <vt:vector size="4" baseType="variant">
      <vt:variant>
        <vt:lpstr>Theme</vt:lpstr>
      </vt:variant>
      <vt:variant>
        <vt:i4>8</vt:i4>
      </vt:variant>
      <vt:variant>
        <vt:lpstr>Slide Titles</vt:lpstr>
      </vt:variant>
      <vt:variant>
        <vt:i4>22</vt:i4>
      </vt:variant>
    </vt:vector>
  </HeadingPairs>
  <TitlesOfParts>
    <vt:vector size="30" baseType="lpstr">
      <vt:lpstr>Opener</vt:lpstr>
      <vt:lpstr>1_Title Slide</vt:lpstr>
      <vt:lpstr>1_White Base</vt:lpstr>
      <vt:lpstr>1_Legacy Blue Base</vt:lpstr>
      <vt:lpstr>2_Sky Blue Base</vt:lpstr>
      <vt:lpstr>1_Sky Blue Base</vt:lpstr>
      <vt:lpstr>White Base</vt:lpstr>
      <vt:lpstr>Gray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Rivers, Lee</dc:creator>
  <cp:lastModifiedBy>Causer, Sarah</cp:lastModifiedBy>
  <cp:revision>300</cp:revision>
  <dcterms:created xsi:type="dcterms:W3CDTF">2020-02-04T16:49:30Z</dcterms:created>
  <dcterms:modified xsi:type="dcterms:W3CDTF">2021-02-11T21:44:44Z</dcterms:modified>
</cp:coreProperties>
</file>